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78" r:id="rId5"/>
    <p:sldId id="262" r:id="rId6"/>
    <p:sldId id="281" r:id="rId7"/>
    <p:sldId id="263" r:id="rId8"/>
    <p:sldId id="276" r:id="rId9"/>
    <p:sldId id="280" r:id="rId10"/>
    <p:sldId id="258" r:id="rId11"/>
    <p:sldId id="272" r:id="rId12"/>
    <p:sldId id="282" r:id="rId13"/>
    <p:sldId id="284" r:id="rId14"/>
    <p:sldId id="277" r:id="rId15"/>
    <p:sldId id="283" r:id="rId16"/>
    <p:sldId id="286" r:id="rId17"/>
    <p:sldId id="271" r:id="rId18"/>
    <p:sldId id="275" r:id="rId19"/>
    <p:sldId id="266" r:id="rId20"/>
    <p:sldId id="287" r:id="rId21"/>
    <p:sldId id="269" r:id="rId22"/>
    <p:sldId id="270" r:id="rId23"/>
    <p:sldId id="261" r:id="rId24"/>
    <p:sldId id="273" r:id="rId25"/>
    <p:sldId id="267" r:id="rId26"/>
    <p:sldId id="274" r:id="rId27"/>
    <p:sldId id="285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003F"/>
    <a:srgbClr val="D1D1D1"/>
    <a:srgbClr val="FFFFFF"/>
    <a:srgbClr val="FB1D40"/>
    <a:srgbClr val="A77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9"/>
    <p:restoredTop sz="82585"/>
  </p:normalViewPr>
  <p:slideViewPr>
    <p:cSldViewPr snapToGrid="0">
      <p:cViewPr varScale="1">
        <p:scale>
          <a:sx n="105" d="100"/>
          <a:sy n="105" d="100"/>
        </p:scale>
        <p:origin x="1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217A3-F728-064F-9C4B-1D866B24D4CF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5D2B2-36C5-1745-BBD6-D8DF06CB21A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00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41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B27A1-629A-28E1-B767-8AE3700F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56735A-C790-6673-EE60-59CE2AB9E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CB546F4-60A1-6E2B-4A53-4AE95CC52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NIZAM</a:t>
            </a:r>
          </a:p>
          <a:p>
            <a:r>
              <a:rPr lang="de-DE" dirty="0"/>
              <a:t>VBN = Data Hub</a:t>
            </a:r>
          </a:p>
          <a:p>
            <a:r>
              <a:rPr lang="de-DE" dirty="0"/>
              <a:t>RIS = Reisende Informationen System</a:t>
            </a:r>
          </a:p>
          <a:p>
            <a:r>
              <a:rPr lang="de-DE" dirty="0" err="1"/>
              <a:t>GeoFox</a:t>
            </a:r>
            <a:r>
              <a:rPr lang="de-DE" dirty="0"/>
              <a:t> API -  </a:t>
            </a:r>
            <a:r>
              <a:rPr lang="de-DE" dirty="0" err="1"/>
              <a:t>main</a:t>
            </a:r>
            <a:r>
              <a:rPr lang="de-DE" dirty="0"/>
              <a:t> source </a:t>
            </a:r>
            <a:r>
              <a:rPr lang="de-DE" dirty="0" err="1"/>
              <a:t>for</a:t>
            </a:r>
            <a:r>
              <a:rPr lang="de-DE" dirty="0"/>
              <a:t> HVV </a:t>
            </a:r>
            <a:r>
              <a:rPr lang="de-DE" dirty="0" err="1"/>
              <a:t>timetable</a:t>
            </a:r>
            <a:endParaRPr lang="de-DE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From</a:t>
            </a:r>
            <a:r>
              <a:rPr lang="de-DE" dirty="0"/>
              <a:t> “Source“ </a:t>
            </a:r>
            <a:r>
              <a:rPr lang="de-DE" dirty="0" err="1"/>
              <a:t>to</a:t>
            </a:r>
            <a:r>
              <a:rPr lang="de-DE" dirty="0"/>
              <a:t> “Destination“, </a:t>
            </a:r>
            <a:r>
              <a:rPr lang="de-DE" dirty="0" err="1"/>
              <a:t>the</a:t>
            </a:r>
            <a:r>
              <a:rPr lang="de-DE" dirty="0"/>
              <a:t> original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different </a:t>
            </a:r>
            <a:r>
              <a:rPr lang="de-DE" dirty="0" err="1"/>
              <a:t>gateways</a:t>
            </a: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assumtion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delayed</a:t>
            </a:r>
            <a:r>
              <a:rPr lang="de-DE" dirty="0"/>
              <a:t> / </a:t>
            </a:r>
            <a:r>
              <a:rPr lang="de-DE" dirty="0" err="1"/>
              <a:t>curropt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FB4802-4EAC-7A65-9D92-E5452D3BE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349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5BC09-6A34-CAA2-D317-3C9EFB916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C1BCBC7-2717-DDAD-DCC3-1B5C3B5AE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DBE8915-DCB5-CE76-5FEC-AFFAFB6A3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NIZAM</a:t>
            </a:r>
          </a:p>
          <a:p>
            <a:r>
              <a:rPr lang="de-DE" dirty="0" err="1"/>
              <a:t>Why</a:t>
            </a:r>
            <a:r>
              <a:rPr lang="de-DE" dirty="0"/>
              <a:t> „Quality Monitoring System“ ??</a:t>
            </a:r>
          </a:p>
          <a:p>
            <a:r>
              <a:rPr lang="de-DE" dirty="0"/>
              <a:t>- S-Bahn </a:t>
            </a:r>
            <a:r>
              <a:rPr lang="de-DE" dirty="0" err="1"/>
              <a:t>heard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TIMETABLE </a:t>
            </a:r>
            <a:r>
              <a:rPr lang="de-DE" dirty="0" err="1"/>
              <a:t>missmatch</a:t>
            </a:r>
            <a:r>
              <a:rPr lang="de-DE" dirty="0"/>
              <a:t> in different </a:t>
            </a:r>
            <a:r>
              <a:rPr lang="de-DE" dirty="0" err="1"/>
              <a:t>apps</a:t>
            </a:r>
            <a:r>
              <a:rPr lang="de-DE" dirty="0"/>
              <a:t>, but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haven‘t</a:t>
            </a:r>
            <a:r>
              <a:rPr lang="de-DE" dirty="0"/>
              <a:t> check and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ystem</a:t>
            </a:r>
            <a:r>
              <a:rPr lang="de-DE" dirty="0"/>
              <a:t> in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</a:t>
            </a:r>
          </a:p>
          <a:p>
            <a:r>
              <a:rPr lang="de-DE" dirty="0"/>
              <a:t>- This </a:t>
            </a:r>
            <a:r>
              <a:rPr lang="de-DE" dirty="0" err="1"/>
              <a:t>platform</a:t>
            </a:r>
            <a:r>
              <a:rPr lang="de-DE" dirty="0"/>
              <a:t> will alert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miss match </a:t>
            </a:r>
            <a:r>
              <a:rPr lang="de-DE" dirty="0" err="1"/>
              <a:t>between</a:t>
            </a:r>
            <a:r>
              <a:rPr lang="de-DE" dirty="0"/>
              <a:t> HVV </a:t>
            </a:r>
            <a:r>
              <a:rPr lang="de-DE" dirty="0" err="1"/>
              <a:t>app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DB/Google Maps/Digital Displays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A821B9-A856-812A-5B90-A283B537CC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888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ECD3D-A075-C065-1730-3DA3FEF98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BD29D3-7740-3150-5464-EE0E1B4A2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8AE5657-B10F-58AC-357C-62D2D2DF8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93A8E4-6879-8465-64EE-8BD55990C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9702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8A69-A1B0-A8D1-A018-9E080A9B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DD7658F-0C51-0672-0C44-C7678B449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76B43D-D888-3085-1198-99D5E274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Skipping</a:t>
            </a:r>
            <a:r>
              <a:rPr lang="de-DE" dirty="0"/>
              <a:t> </a:t>
            </a:r>
            <a:r>
              <a:rPr lang="de-DE" dirty="0" err="1"/>
              <a:t>quickly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5A42A-86C1-43AC-07B4-0C916BDF8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NIZAM DEMO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12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99936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2994-CAEF-9E37-ECC0-EB308BAE3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F8B773-509F-A279-D920-9E1D210AF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58377A-CF7D-D5C2-26C9-81601DD22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0A324-A197-648B-D693-5B724271F5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3396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785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034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9556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9DAD3-61E2-3625-2B31-241E20754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5039A-751C-BC66-F359-07FDAEB1E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E013D-5FC5-C264-7B83-6D73CE797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A26EA-152D-C94E-063C-598FE6017C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258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8281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102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SONIA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Always </a:t>
            </a:r>
            <a:r>
              <a:rPr lang="de-DE" sz="1200" dirty="0" err="1">
                <a:solidFill>
                  <a:schemeClr val="bg1"/>
                </a:solidFill>
              </a:rPr>
              <a:t>late</a:t>
            </a:r>
            <a:endParaRPr lang="de-DE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Checking </a:t>
            </a:r>
            <a:r>
              <a:rPr lang="de-DE" sz="1200" dirty="0" err="1">
                <a:solidFill>
                  <a:schemeClr val="bg1"/>
                </a:solidFill>
              </a:rPr>
              <a:t>where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betahaus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because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no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option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find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place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hvv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app</a:t>
            </a:r>
            <a:r>
              <a:rPr lang="de-DE" sz="1200" dirty="0">
                <a:solidFill>
                  <a:schemeClr val="bg1"/>
                </a:solidFill>
              </a:rPr>
              <a:t> -&gt; </a:t>
            </a:r>
            <a:r>
              <a:rPr lang="de-DE" sz="1200" dirty="0" err="1">
                <a:solidFill>
                  <a:schemeClr val="bg1"/>
                </a:solidFill>
              </a:rPr>
              <a:t>switching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googel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maps</a:t>
            </a:r>
            <a:endParaRPr lang="de-DE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2 </a:t>
            </a:r>
            <a:r>
              <a:rPr lang="de-DE" sz="1200" dirty="0" err="1">
                <a:solidFill>
                  <a:schemeClr val="bg1"/>
                </a:solidFill>
              </a:rPr>
              <a:t>options</a:t>
            </a:r>
            <a:r>
              <a:rPr lang="de-DE" sz="1200" dirty="0">
                <a:solidFill>
                  <a:schemeClr val="bg1"/>
                </a:solidFill>
              </a:rPr>
              <a:t>: </a:t>
            </a:r>
            <a:r>
              <a:rPr lang="de-DE" sz="1200" dirty="0" err="1">
                <a:solidFill>
                  <a:schemeClr val="bg1"/>
                </a:solidFill>
              </a:rPr>
              <a:t>walking</a:t>
            </a:r>
            <a:r>
              <a:rPr lang="de-DE" sz="1200" dirty="0">
                <a:solidFill>
                  <a:schemeClr val="bg1"/>
                </a:solidFill>
              </a:rPr>
              <a:t> 10 </a:t>
            </a:r>
            <a:r>
              <a:rPr lang="de-DE" sz="1200" dirty="0" err="1">
                <a:solidFill>
                  <a:schemeClr val="bg1"/>
                </a:solidFill>
              </a:rPr>
              <a:t>mins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altona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bahnhof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driving</a:t>
            </a:r>
            <a:r>
              <a:rPr lang="de-DE" sz="1200" dirty="0">
                <a:solidFill>
                  <a:schemeClr val="bg1"/>
                </a:solidFill>
              </a:rPr>
              <a:t> 1 </a:t>
            </a:r>
            <a:r>
              <a:rPr lang="de-DE" sz="1200" dirty="0" err="1">
                <a:solidFill>
                  <a:schemeClr val="bg1"/>
                </a:solidFill>
              </a:rPr>
              <a:t>station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from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königstr.</a:t>
            </a:r>
            <a:r>
              <a:rPr lang="de-DE" sz="1200" dirty="0">
                <a:solidFill>
                  <a:schemeClr val="bg1"/>
                </a:solidFill>
              </a:rPr>
              <a:t> Zu </a:t>
            </a:r>
            <a:r>
              <a:rPr lang="de-DE" sz="1200" dirty="0" err="1">
                <a:solidFill>
                  <a:schemeClr val="bg1"/>
                </a:solidFill>
              </a:rPr>
              <a:t>altona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Trainstation</a:t>
            </a:r>
            <a:endParaRPr lang="de-DE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Google </a:t>
            </a:r>
            <a:r>
              <a:rPr lang="de-DE" sz="1200" dirty="0" err="1">
                <a:solidFill>
                  <a:schemeClr val="bg1"/>
                </a:solidFill>
              </a:rPr>
              <a:t>maps</a:t>
            </a:r>
            <a:r>
              <a:rPr lang="de-DE" sz="1200" dirty="0">
                <a:solidFill>
                  <a:schemeClr val="bg1"/>
                </a:solidFill>
              </a:rPr>
              <a:t>: </a:t>
            </a:r>
            <a:r>
              <a:rPr lang="de-DE" sz="1200" dirty="0" err="1">
                <a:solidFill>
                  <a:schemeClr val="bg1"/>
                </a:solidFill>
              </a:rPr>
              <a:t>only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sz="1200" dirty="0">
              <a:solidFill>
                <a:schemeClr val="bg1"/>
              </a:solidFill>
            </a:endParaRPr>
          </a:p>
          <a:p>
            <a:r>
              <a:rPr lang="de-DE" dirty="0"/>
              <a:t>- Not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like Betahouse -&gt;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hvv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-&gt;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in 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bus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stop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135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SONIA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78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HOSSEIN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502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Skipping</a:t>
            </a:r>
            <a:r>
              <a:rPr lang="de-DE" dirty="0"/>
              <a:t>, just </a:t>
            </a:r>
            <a:r>
              <a:rPr lang="de-DE" dirty="0" err="1"/>
              <a:t>summary</a:t>
            </a:r>
            <a:endParaRPr lang="de-DE" dirty="0"/>
          </a:p>
          <a:p>
            <a:endParaRPr lang="de-DE" dirty="0"/>
          </a:p>
          <a:p>
            <a:r>
              <a:rPr lang="de-DE" dirty="0"/>
              <a:t>Main Problem =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challenge</a:t>
            </a:r>
            <a:r>
              <a:rPr lang="de-DE" dirty="0"/>
              <a:t>, but after </a:t>
            </a:r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DB, </a:t>
            </a:r>
            <a:r>
              <a:rPr lang="de-DE" dirty="0" err="1"/>
              <a:t>hearing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-&gt;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758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6B5A4-860C-9587-EA3D-B12C5F6DD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F708E8D-AD05-51C7-2E9B-430246706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39230F7-1D3A-6FD9-6F92-F7C65B285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HOSSEIN</a:t>
            </a:r>
          </a:p>
          <a:p>
            <a:r>
              <a:rPr lang="de-DE" dirty="0"/>
              <a:t>VBN = Data Hub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73407B-AE27-CA9E-6C04-C6DD2C6E4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022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F8DD3-EA5F-C1F3-8567-4517C1378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2F0C3E9-DB2E-1A0D-7AEE-E7E591878C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D68B4E2-B7AC-296E-E490-F319FBD946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NIZAM</a:t>
            </a:r>
          </a:p>
          <a:p>
            <a:r>
              <a:rPr lang="de-DE" dirty="0"/>
              <a:t>-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the</a:t>
            </a:r>
            <a:r>
              <a:rPr lang="de-DE" dirty="0"/>
              <a:t> root </a:t>
            </a:r>
            <a:r>
              <a:rPr lang="de-DE" dirty="0" err="1"/>
              <a:t>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endParaRPr lang="de-DE" dirty="0"/>
          </a:p>
          <a:p>
            <a:r>
              <a:rPr lang="de-DE" dirty="0"/>
              <a:t>–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discussions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DB, </a:t>
            </a:r>
            <a:r>
              <a:rPr lang="de-DE" dirty="0" err="1"/>
              <a:t>GeoFOX</a:t>
            </a:r>
            <a:r>
              <a:rPr lang="de-DE" dirty="0"/>
              <a:t>, S-Bahn </a:t>
            </a:r>
            <a:r>
              <a:rPr lang="de-DE" dirty="0" err="1"/>
              <a:t>guys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.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find out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flowing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(DB, HVV </a:t>
            </a:r>
            <a:r>
              <a:rPr lang="de-DE" dirty="0" err="1"/>
              <a:t>etc</a:t>
            </a:r>
            <a:r>
              <a:rPr lang="de-DE" dirty="0"/>
              <a:t>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experienced</a:t>
            </a:r>
            <a:r>
              <a:rPr lang="de-DE" dirty="0"/>
              <a:t> “</a:t>
            </a:r>
            <a:r>
              <a:rPr lang="de-DE" dirty="0" err="1"/>
              <a:t>SBahn</a:t>
            </a:r>
            <a:r>
              <a:rPr lang="de-DE" dirty="0"/>
              <a:t>“ </a:t>
            </a:r>
            <a:r>
              <a:rPr lang="de-DE" dirty="0" err="1"/>
              <a:t>blaming</a:t>
            </a:r>
            <a:r>
              <a:rPr lang="de-DE" dirty="0"/>
              <a:t> “DB“ and vice </a:t>
            </a:r>
            <a:r>
              <a:rPr lang="de-DE" dirty="0" err="1"/>
              <a:t>versa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4C90C1-F80F-5278-9C37-CB1978526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800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82BAF-5DF0-FF7C-4E6E-AD1FE173E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E6DBF47-9903-B5A0-3598-440488A122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044C67-CBBE-3CA0-5E61-E495BB9753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NIZAM</a:t>
            </a:r>
          </a:p>
          <a:p>
            <a:r>
              <a:rPr lang="de-DE" dirty="0"/>
              <a:t>CONFUSING ARCHITECTURE AND DATA FLOW </a:t>
            </a:r>
          </a:p>
          <a:p>
            <a:r>
              <a:rPr lang="de-DE" dirty="0"/>
              <a:t>VBN = Data Hub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CDFEF0-46C4-C68B-97A3-0272FFF0C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23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FFA79-584F-3434-D650-2819176FB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8A95EA-AC1C-9988-10A2-FD0848317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A854F5-12F9-6B5F-9EB9-D1F4081A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D8E20C-AD18-1D2D-FC8C-62C04EBB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6C1AA-8B7F-670C-CA64-ADCC859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40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778C1-236A-F93F-9070-A6758A3AF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DC70B1B-BB8F-74BD-F26C-693186CCE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F951E8-C2A6-F87D-B89F-D39CCF98E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1E1CB-76CB-B32B-4847-B861518F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68FBE5-1973-55C7-1B89-947A2444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24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E016B4-DA00-5035-9529-3B89B84E6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157744-C1AB-D222-0AD2-CD4BCCF74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E34F58-157C-559C-590A-C11D5688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A095FC-3124-D6CF-E101-E23667D10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3E885B-732A-1AE8-15D5-0FAC5A80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14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8D2267-AE39-FED0-EEAC-B157CD11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11376A-EB20-EC1B-EEB3-3AE643B04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9B305-EB6C-B48E-B60C-4C6D406E7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952D8-EC64-2372-CD39-4C66DF0D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3BEA0E-09B4-F9E2-3CB5-D4D1EB3A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43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B411-5CDB-6F53-D2F9-5BF82689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35E242-7C9D-095E-85A8-0366ED746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1BD6BF-A083-9CD0-8840-426821B3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872147-777A-6205-1E99-04226A61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FAC47-9FE0-9B27-4E66-911767E6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90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6932D-5ECE-10DE-56E0-78BB63A3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97D8C-947E-1A07-19F0-5D543C4ED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869134-7174-81E3-1219-A9E71C9A6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95CFB3-9535-9F9F-8FA2-3757F0E7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0A6C89-734A-CBB0-CD9F-20ACE847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4798CF-A1C5-115C-4489-0E19F363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5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6E727-0C6F-0EC3-80A6-5B7791C3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3D1E3A-5B59-5E48-F703-AB3C39FDB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C9C3E2-B7D6-D38D-9938-7E99938C9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EF98F5-1B52-9463-29EE-8EAA007F1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A07E95-7365-C63C-E7B6-00921E801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12D884-730B-AE1C-5719-0AD21FD9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DC60AB-CFDE-941C-ED0E-CFBB329D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74BB720-38B9-8691-E73B-A1868F64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9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DAE9C-E5AF-0747-41D2-9BC2E09F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DB9881-34B1-506F-D0D9-6D630E73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60CF66-BDB3-BAF7-3A23-C858727D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2D87BC-AA01-4A82-DFDD-35EA0697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74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A00D0F-9745-F34C-73AF-13BEF7E2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67B6B0-2DA3-0F07-A238-BD62210E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956308-B4D1-1EF1-1511-160B858A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72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E99CE-7266-8CA8-2D93-650E0A06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5055F8-3B6A-DDCA-ED63-DD27CB0FE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013982-4015-D4ED-B4E4-11361A347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96C727-C800-C271-4A53-0A2A50C1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BBB1F6-D2EC-AA94-2560-F6A434B7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D6CC3B-0639-2BBB-8CB6-E0BD4D8A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41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72535-8EC6-E8B1-7674-903C71B6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AD2812-BE1B-80E0-38F0-C8030146F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337DC2F-C11C-7C7C-8E7C-BDDBD989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9EBE44-93C5-34E8-A444-9CF8B54D3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FBAB9B-C525-34E9-54CB-772A77B9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770C4B-154C-123A-8275-B1A52361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65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7E2C041-E8B1-4213-BCEF-F60A0A57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08DA13-3B40-1739-B4EC-147BA1FAE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851540-27B0-EF83-2489-3949771D8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78D241-6736-264E-BBE0-A77DECA9DCA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A5B382-2259-A54E-AF74-DDAFBD359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3C1E7F-02BA-A75F-A8DE-2FB7B36AC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95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7.png"/><Relationship Id="rId4" Type="http://schemas.openxmlformats.org/officeDocument/2006/relationships/image" Target="../media/image2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1D4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C3A16B-E82D-552A-68A9-1507066F0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D3478CE-5BFB-20ED-060D-26726B77CCB8}"/>
              </a:ext>
            </a:extLst>
          </p:cNvPr>
          <p:cNvSpPr/>
          <p:nvPr/>
        </p:nvSpPr>
        <p:spPr>
          <a:xfrm>
            <a:off x="-1212470" y="1619573"/>
            <a:ext cx="15236952" cy="7650319"/>
          </a:xfrm>
          <a:prstGeom prst="ellipse">
            <a:avLst/>
          </a:prstGeom>
          <a:solidFill>
            <a:srgbClr val="8D003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9AD155-236D-93B6-695E-F28FAF55A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7554" y="2336701"/>
            <a:ext cx="9144000" cy="2387600"/>
          </a:xfrm>
        </p:spPr>
        <p:txBody>
          <a:bodyPr>
            <a:normAutofit/>
          </a:bodyPr>
          <a:lstStyle/>
          <a:p>
            <a:r>
              <a:rPr lang="de-DE" sz="6600" b="1" dirty="0">
                <a:solidFill>
                  <a:schemeClr val="bg1"/>
                </a:solidFill>
              </a:rPr>
              <a:t>Team </a:t>
            </a:r>
            <a:r>
              <a:rPr lang="de-DE" sz="6600" b="1" dirty="0" err="1">
                <a:solidFill>
                  <a:schemeClr val="bg1"/>
                </a:solidFill>
              </a:rPr>
              <a:t>DigiLab</a:t>
            </a:r>
            <a:endParaRPr lang="de-DE" sz="6600" b="1" dirty="0">
              <a:solidFill>
                <a:schemeClr val="bg1"/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714CDB-6AA7-3D38-C4D8-E6F6DF781BAE}"/>
              </a:ext>
            </a:extLst>
          </p:cNvPr>
          <p:cNvSpPr/>
          <p:nvPr/>
        </p:nvSpPr>
        <p:spPr>
          <a:xfrm>
            <a:off x="6601953" y="1921313"/>
            <a:ext cx="4098492" cy="409849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Picture 6" descr="Hamburg Hackathon 2024">
            <a:extLst>
              <a:ext uri="{FF2B5EF4-FFF2-40B4-BE49-F238E27FC236}">
                <a16:creationId xmlns:a16="http://schemas.microsoft.com/office/drawing/2014/main" id="{D8E08051-91B2-7277-FDEC-861B91A56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99"/>
          <a:stretch/>
        </p:blipFill>
        <p:spPr bwMode="auto">
          <a:xfrm>
            <a:off x="-179628" y="5441429"/>
            <a:ext cx="9750088" cy="1248129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F92B02A-4A1D-379C-714D-DAD767334D9D}"/>
              </a:ext>
            </a:extLst>
          </p:cNvPr>
          <p:cNvSpPr/>
          <p:nvPr/>
        </p:nvSpPr>
        <p:spPr>
          <a:xfrm>
            <a:off x="9331288" y="5441429"/>
            <a:ext cx="3051538" cy="12481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1723026067232">
            <a:extLst>
              <a:ext uri="{FF2B5EF4-FFF2-40B4-BE49-F238E27FC236}">
                <a16:creationId xmlns:a16="http://schemas.microsoft.com/office/drawing/2014/main" id="{E5CF77F8-A4F2-CB26-F133-338EBD4A0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360" y="5735637"/>
            <a:ext cx="2507363" cy="56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068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0BF794-0434-6A21-1EE9-CC3EA83D5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E07172-F67B-004B-7757-02D5C4DFF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434" y="261257"/>
            <a:ext cx="6964070" cy="6400800"/>
          </a:xfrm>
          <a:prstGeom prst="rect">
            <a:avLst/>
          </a:prstGeom>
          <a:effectLst>
            <a:softEdge rad="122245"/>
          </a:effectLst>
        </p:spPr>
      </p:pic>
    </p:spTree>
    <p:extLst>
      <p:ext uri="{BB962C8B-B14F-4D97-AF65-F5344CB8AC3E}">
        <p14:creationId xmlns:p14="http://schemas.microsoft.com/office/powerpoint/2010/main" val="1831344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F644F5-8120-7591-AEFF-F9F066246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8A242F-A317-BB30-3E87-FCB9CE9F3B22}"/>
              </a:ext>
            </a:extLst>
          </p:cNvPr>
          <p:cNvSpPr/>
          <p:nvPr/>
        </p:nvSpPr>
        <p:spPr>
          <a:xfrm>
            <a:off x="5212803" y="2022922"/>
            <a:ext cx="2847738" cy="1258868"/>
          </a:xfrm>
          <a:prstGeom prst="round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EDFF45D-DF16-B29D-6243-6D118634FDD1}"/>
              </a:ext>
            </a:extLst>
          </p:cNvPr>
          <p:cNvSpPr/>
          <p:nvPr/>
        </p:nvSpPr>
        <p:spPr>
          <a:xfrm>
            <a:off x="4640125" y="3980172"/>
            <a:ext cx="4169503" cy="2000635"/>
          </a:xfrm>
          <a:prstGeom prst="round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777383E4-CC31-1AE1-3F66-F9DCE67BC36B}"/>
              </a:ext>
            </a:extLst>
          </p:cNvPr>
          <p:cNvSpPr/>
          <p:nvPr/>
        </p:nvSpPr>
        <p:spPr>
          <a:xfrm>
            <a:off x="1746097" y="1729652"/>
            <a:ext cx="1721252" cy="15455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4E7338-1BC7-A9EB-E653-55CD65412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8123" y="218587"/>
            <a:ext cx="5767754" cy="1325563"/>
          </a:xfrm>
        </p:spPr>
        <p:txBody>
          <a:bodyPr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BEHIND THE SCENE (DATA FLOW)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617BB4FE-004B-64D2-C8FC-8257430B1C6F}"/>
              </a:ext>
            </a:extLst>
          </p:cNvPr>
          <p:cNvSpPr/>
          <p:nvPr/>
        </p:nvSpPr>
        <p:spPr>
          <a:xfrm>
            <a:off x="95896" y="2825682"/>
            <a:ext cx="1241946" cy="750627"/>
          </a:xfrm>
          <a:prstGeom prst="roundRect">
            <a:avLst/>
          </a:prstGeom>
          <a:solidFill>
            <a:srgbClr val="A77E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217AA9F9-AF78-EEFF-2CBD-7A359B506F19}"/>
              </a:ext>
            </a:extLst>
          </p:cNvPr>
          <p:cNvSpPr/>
          <p:nvPr/>
        </p:nvSpPr>
        <p:spPr>
          <a:xfrm>
            <a:off x="366740" y="3038442"/>
            <a:ext cx="1153665" cy="863649"/>
          </a:xfrm>
          <a:prstGeom prst="roundRect">
            <a:avLst/>
          </a:prstGeom>
          <a:solidFill>
            <a:srgbClr val="A77E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63ED2B0C-5BB4-D7BC-FC04-C116824B4BF1}"/>
              </a:ext>
            </a:extLst>
          </p:cNvPr>
          <p:cNvSpPr/>
          <p:nvPr/>
        </p:nvSpPr>
        <p:spPr>
          <a:xfrm>
            <a:off x="2156346" y="3351414"/>
            <a:ext cx="873456" cy="8734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9DA84E3B-67B7-4A2A-0C87-0943F4CB1315}"/>
              </a:ext>
            </a:extLst>
          </p:cNvPr>
          <p:cNvSpPr/>
          <p:nvPr/>
        </p:nvSpPr>
        <p:spPr>
          <a:xfrm>
            <a:off x="5400048" y="2246581"/>
            <a:ext cx="832514" cy="964441"/>
          </a:xfrm>
          <a:prstGeom prst="can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DDCA33-2487-B04E-A475-5259CEC1C055}"/>
              </a:ext>
            </a:extLst>
          </p:cNvPr>
          <p:cNvSpPr txBox="1"/>
          <p:nvPr/>
        </p:nvSpPr>
        <p:spPr>
          <a:xfrm>
            <a:off x="330959" y="3038443"/>
            <a:ext cx="124194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Digital</a:t>
            </a:r>
            <a:endParaRPr lang="de-DE"/>
          </a:p>
          <a:p>
            <a:pPr algn="ctr"/>
            <a:r>
              <a:rPr lang="de-DE" dirty="0">
                <a:solidFill>
                  <a:schemeClr val="bg1"/>
                </a:solidFill>
              </a:rPr>
              <a:t>Display Boards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BEDCF06-6284-3A5F-D3D6-A2E43D336429}"/>
              </a:ext>
            </a:extLst>
          </p:cNvPr>
          <p:cNvSpPr txBox="1"/>
          <p:nvPr/>
        </p:nvSpPr>
        <p:spPr>
          <a:xfrm>
            <a:off x="2231409" y="3526532"/>
            <a:ext cx="723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RIS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601FEC3-3D82-B1F8-3EB6-63D682157B64}"/>
              </a:ext>
            </a:extLst>
          </p:cNvPr>
          <p:cNvSpPr txBox="1"/>
          <p:nvPr/>
        </p:nvSpPr>
        <p:spPr>
          <a:xfrm>
            <a:off x="2197292" y="1910687"/>
            <a:ext cx="996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Single source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truth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77570251-1DE0-426A-06A5-D1A13172E10C}"/>
              </a:ext>
            </a:extLst>
          </p:cNvPr>
          <p:cNvSpPr/>
          <p:nvPr/>
        </p:nvSpPr>
        <p:spPr>
          <a:xfrm>
            <a:off x="4746652" y="4141794"/>
            <a:ext cx="1062429" cy="8734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5A24F0D-3E86-9520-AC0F-0888AC21E5BD}"/>
              </a:ext>
            </a:extLst>
          </p:cNvPr>
          <p:cNvSpPr txBox="1"/>
          <p:nvPr/>
        </p:nvSpPr>
        <p:spPr>
          <a:xfrm>
            <a:off x="4715628" y="4393856"/>
            <a:ext cx="109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RIS - API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142948F9-CFFF-DB5E-7417-ABE759E7B6A4}"/>
              </a:ext>
            </a:extLst>
          </p:cNvPr>
          <p:cNvSpPr/>
          <p:nvPr/>
        </p:nvSpPr>
        <p:spPr>
          <a:xfrm>
            <a:off x="6845894" y="2084638"/>
            <a:ext cx="1062429" cy="8734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E522B7FB-02D7-F6D2-8419-2C034D1F9474}"/>
              </a:ext>
            </a:extLst>
          </p:cNvPr>
          <p:cNvSpPr txBox="1"/>
          <p:nvPr/>
        </p:nvSpPr>
        <p:spPr>
          <a:xfrm>
            <a:off x="6830381" y="2244053"/>
            <a:ext cx="109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Geofox</a:t>
            </a:r>
            <a:r>
              <a:rPr lang="de-DE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82258B7-9553-DE0B-65F3-886F1855CE74}"/>
              </a:ext>
            </a:extLst>
          </p:cNvPr>
          <p:cNvSpPr txBox="1"/>
          <p:nvPr/>
        </p:nvSpPr>
        <p:spPr>
          <a:xfrm>
            <a:off x="5441511" y="2567218"/>
            <a:ext cx="7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VBN</a:t>
            </a:r>
          </a:p>
        </p:txBody>
      </p:sp>
      <p:cxnSp>
        <p:nvCxnSpPr>
          <p:cNvPr id="32" name="Gekrümmte Verbindung 31">
            <a:extLst>
              <a:ext uri="{FF2B5EF4-FFF2-40B4-BE49-F238E27FC236}">
                <a16:creationId xmlns:a16="http://schemas.microsoft.com/office/drawing/2014/main" id="{9666F0FC-109F-AC43-5CCC-AC4092E0F4EF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rot="10800000">
            <a:off x="1572906" y="3500108"/>
            <a:ext cx="583441" cy="288034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69D69EE8-5AF9-FE2B-6828-6E001060BD56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3029802" y="2652356"/>
            <a:ext cx="2183001" cy="1135786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krümmte Verbindung 34">
            <a:extLst>
              <a:ext uri="{FF2B5EF4-FFF2-40B4-BE49-F238E27FC236}">
                <a16:creationId xmlns:a16="http://schemas.microsoft.com/office/drawing/2014/main" id="{2AB785B9-D09B-4470-7EAC-C61D89FFBDB0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6219958" y="2567219"/>
            <a:ext cx="610423" cy="177256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krümmte Verbindung 36">
            <a:extLst>
              <a:ext uri="{FF2B5EF4-FFF2-40B4-BE49-F238E27FC236}">
                <a16:creationId xmlns:a16="http://schemas.microsoft.com/office/drawing/2014/main" id="{B1AF00AF-3559-7119-6080-60C8248E9D3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060541" y="2652356"/>
            <a:ext cx="1490261" cy="23912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D14B4E82-873E-DCD5-FFC3-1DC8062DABC6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029802" y="3788142"/>
            <a:ext cx="1610323" cy="1192348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FDE8852A-C838-4287-77D2-3FD06CC10F65}"/>
              </a:ext>
            </a:extLst>
          </p:cNvPr>
          <p:cNvSpPr/>
          <p:nvPr/>
        </p:nvSpPr>
        <p:spPr>
          <a:xfrm>
            <a:off x="7409606" y="4769863"/>
            <a:ext cx="1306451" cy="1074074"/>
          </a:xfrm>
          <a:prstGeom prst="roundRect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56BE82F-1347-3F01-EC61-A4C1E4CA1037}"/>
              </a:ext>
            </a:extLst>
          </p:cNvPr>
          <p:cNvSpPr txBox="1"/>
          <p:nvPr/>
        </p:nvSpPr>
        <p:spPr>
          <a:xfrm>
            <a:off x="7430221" y="4845235"/>
            <a:ext cx="1265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DB – Backend </a:t>
            </a:r>
            <a:r>
              <a:rPr lang="de-DE" dirty="0" err="1">
                <a:solidFill>
                  <a:schemeClr val="bg1"/>
                </a:solidFill>
              </a:rPr>
              <a:t>Cached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44" name="Gekrümmte Verbindung 43">
            <a:extLst>
              <a:ext uri="{FF2B5EF4-FFF2-40B4-BE49-F238E27FC236}">
                <a16:creationId xmlns:a16="http://schemas.microsoft.com/office/drawing/2014/main" id="{62ECA161-72A8-7041-1906-6F131634AD9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809080" y="4578521"/>
            <a:ext cx="1621141" cy="728379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krümmte Verbindung 46">
            <a:extLst>
              <a:ext uri="{FF2B5EF4-FFF2-40B4-BE49-F238E27FC236}">
                <a16:creationId xmlns:a16="http://schemas.microsoft.com/office/drawing/2014/main" id="{094DD2D2-E415-B6A6-8ADD-117AB0F1DDAA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809628" y="4849629"/>
            <a:ext cx="741174" cy="130861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Grafik 56" descr="Smartphone mit einfarbiger Füllung">
            <a:extLst>
              <a:ext uri="{FF2B5EF4-FFF2-40B4-BE49-F238E27FC236}">
                <a16:creationId xmlns:a16="http://schemas.microsoft.com/office/drawing/2014/main" id="{6CF96FBD-6676-2ED7-6875-3B96E522E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0247" y="4604694"/>
            <a:ext cx="873455" cy="873455"/>
          </a:xfrm>
          <a:prstGeom prst="rect">
            <a:avLst/>
          </a:prstGeom>
        </p:spPr>
      </p:pic>
      <p:pic>
        <p:nvPicPr>
          <p:cNvPr id="63" name="Grafik 62" descr="Smartphone mit einfarbiger Füllung">
            <a:extLst>
              <a:ext uri="{FF2B5EF4-FFF2-40B4-BE49-F238E27FC236}">
                <a16:creationId xmlns:a16="http://schemas.microsoft.com/office/drawing/2014/main" id="{81788E92-4ED5-C183-1D13-5CCDFAE3E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3057" y="2253306"/>
            <a:ext cx="873455" cy="873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6319F-CBC2-F6A6-780A-E74C7623F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802" y="4066613"/>
            <a:ext cx="594028" cy="41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Neue visuelle Identität für Hamburger Verkehrsverbund (HVV ...">
            <a:extLst>
              <a:ext uri="{FF2B5EF4-FFF2-40B4-BE49-F238E27FC236}">
                <a16:creationId xmlns:a16="http://schemas.microsoft.com/office/drawing/2014/main" id="{4CFD999B-1188-113D-99D8-C724C6DB3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923" y="1568260"/>
            <a:ext cx="1038144" cy="68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9">
            <a:extLst>
              <a:ext uri="{FF2B5EF4-FFF2-40B4-BE49-F238E27FC236}">
                <a16:creationId xmlns:a16="http://schemas.microsoft.com/office/drawing/2014/main" id="{1A99392C-19C3-CAF6-802F-F2476E8D4BBD}"/>
              </a:ext>
            </a:extLst>
          </p:cNvPr>
          <p:cNvSpPr txBox="1"/>
          <p:nvPr/>
        </p:nvSpPr>
        <p:spPr>
          <a:xfrm>
            <a:off x="5999194" y="3286394"/>
            <a:ext cx="142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GATEWAY</a:t>
            </a:r>
          </a:p>
        </p:txBody>
      </p:sp>
      <p:sp>
        <p:nvSpPr>
          <p:cNvPr id="19" name="Textfeld 19">
            <a:extLst>
              <a:ext uri="{FF2B5EF4-FFF2-40B4-BE49-F238E27FC236}">
                <a16:creationId xmlns:a16="http://schemas.microsoft.com/office/drawing/2014/main" id="{6F2A8EDB-EBB0-FC16-9A81-40CF5FE949ED}"/>
              </a:ext>
            </a:extLst>
          </p:cNvPr>
          <p:cNvSpPr txBox="1"/>
          <p:nvPr/>
        </p:nvSpPr>
        <p:spPr>
          <a:xfrm>
            <a:off x="5944397" y="5980807"/>
            <a:ext cx="1425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319133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0D79A-B589-A725-85A4-70CCC3CB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2E38D7-4807-707F-E079-40AFDF8B4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571" y="996605"/>
            <a:ext cx="4582159" cy="3056538"/>
          </a:xfrm>
        </p:spPr>
        <p:txBody>
          <a:bodyPr>
            <a:normAutofit fontScale="90000"/>
          </a:bodyPr>
          <a:lstStyle/>
          <a:p>
            <a:pPr algn="ctr"/>
            <a:r>
              <a:rPr lang="en-DE" b="1" dirty="0">
                <a:solidFill>
                  <a:schemeClr val="bg1"/>
                </a:solidFill>
              </a:rPr>
              <a:t>PROTOTYPE 1</a:t>
            </a:r>
            <a:br>
              <a:rPr lang="en-DE" dirty="0">
                <a:solidFill>
                  <a:schemeClr val="bg1"/>
                </a:solidFill>
              </a:rPr>
            </a:br>
            <a:br>
              <a:rPr lang="en-DE" dirty="0">
                <a:solidFill>
                  <a:schemeClr val="bg1"/>
                </a:solidFill>
              </a:rPr>
            </a:br>
            <a:r>
              <a:rPr lang="en-DE" dirty="0">
                <a:solidFill>
                  <a:schemeClr val="bg1"/>
                </a:solidFill>
              </a:rPr>
              <a:t>“REALTIME QUALITY MONITORING ALERT SYSTEM”</a:t>
            </a:r>
          </a:p>
        </p:txBody>
      </p:sp>
      <p:pic>
        <p:nvPicPr>
          <p:cNvPr id="6146" name="Picture 2" descr="digilab">
            <a:extLst>
              <a:ext uri="{FF2B5EF4-FFF2-40B4-BE49-F238E27FC236}">
                <a16:creationId xmlns:a16="http://schemas.microsoft.com/office/drawing/2014/main" id="{3AF217DC-BBB5-9B54-5505-C108E7C1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271" y="679885"/>
            <a:ext cx="3886943" cy="5498230"/>
          </a:xfrm>
          <a:prstGeom prst="rect">
            <a:avLst/>
          </a:prstGeom>
          <a:noFill/>
          <a:ln w="15875" cap="flat">
            <a:solidFill>
              <a:schemeClr val="tx1"/>
            </a:solidFill>
          </a:ln>
          <a:effectLst>
            <a:softEdge rad="103211"/>
          </a:effec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604B5A-26A3-CE5C-91DE-8C0C5C4BD1B1}"/>
              </a:ext>
            </a:extLst>
          </p:cNvPr>
          <p:cNvSpPr/>
          <p:nvPr/>
        </p:nvSpPr>
        <p:spPr>
          <a:xfrm>
            <a:off x="1280880" y="5078180"/>
            <a:ext cx="1156772" cy="1188124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B7EE3C-8167-11FE-DD3D-8F2210B1BA19}"/>
              </a:ext>
            </a:extLst>
          </p:cNvPr>
          <p:cNvSpPr/>
          <p:nvPr/>
        </p:nvSpPr>
        <p:spPr>
          <a:xfrm>
            <a:off x="2955719" y="5078180"/>
            <a:ext cx="1156772" cy="1188124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662D3CD-F7B0-5F1C-F4E9-02C0381D806C}"/>
              </a:ext>
            </a:extLst>
          </p:cNvPr>
          <p:cNvSpPr/>
          <p:nvPr/>
        </p:nvSpPr>
        <p:spPr>
          <a:xfrm>
            <a:off x="4630558" y="5078180"/>
            <a:ext cx="1156772" cy="1188124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383132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519A5E-F852-6383-1312-ADB74FB22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FA983E7-E501-943E-9092-6B8C7E0B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18" r="4901" b="-1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2466E6F-4011-1238-9C82-C037E184D7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85" r="13074" b="-1"/>
          <a:stretch/>
        </p:blipFill>
        <p:spPr>
          <a:xfrm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2CDFA7-B1D5-AE8E-8C34-69CDD2877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PROTOTYPE 1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“REALTIME QUALITY MONITORING ALERT SYSTEM”</a:t>
            </a:r>
          </a:p>
        </p:txBody>
      </p:sp>
    </p:spTree>
    <p:extLst>
      <p:ext uri="{BB962C8B-B14F-4D97-AF65-F5344CB8AC3E}">
        <p14:creationId xmlns:p14="http://schemas.microsoft.com/office/powerpoint/2010/main" val="196948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ADB24-91B6-ECB6-F378-7BE50C45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6395A7-57EE-B895-3A25-150E541E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Journey &amp; Workflow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0069A6-5490-A55F-9F6C-6168CAE01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b="1" dirty="0">
                <a:solidFill>
                  <a:schemeClr val="bg1"/>
                </a:solidFill>
              </a:rPr>
              <a:t>User </a:t>
            </a:r>
            <a:r>
              <a:rPr lang="de-DE" b="1" dirty="0" err="1">
                <a:solidFill>
                  <a:schemeClr val="bg1"/>
                </a:solidFill>
              </a:rPr>
              <a:t>research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with</a:t>
            </a:r>
            <a:r>
              <a:rPr lang="de-DE" b="1" dirty="0">
                <a:solidFill>
                  <a:schemeClr val="bg1"/>
                </a:solidFill>
              </a:rPr>
              <a:t> DB &amp; S-Bahn: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900" dirty="0" err="1">
                <a:solidFill>
                  <a:schemeClr val="bg1"/>
                </a:solidFill>
                <a:sym typeface="Wingdings" pitchFamily="2" charset="2"/>
              </a:rPr>
              <a:t>W</a:t>
            </a:r>
            <a:r>
              <a:rPr lang="de-DE" sz="1900" dirty="0" err="1">
                <a:solidFill>
                  <a:schemeClr val="bg1"/>
                </a:solidFill>
              </a:rPr>
              <a:t>hat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is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especially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useful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for</a:t>
            </a:r>
            <a:r>
              <a:rPr lang="de-DE" sz="1900" dirty="0">
                <a:solidFill>
                  <a:schemeClr val="bg1"/>
                </a:solidFill>
              </a:rPr>
              <a:t> S-Bahn </a:t>
            </a:r>
            <a:r>
              <a:rPr lang="de-DE" sz="1900" dirty="0" err="1">
                <a:solidFill>
                  <a:schemeClr val="bg1"/>
                </a:solidFill>
              </a:rPr>
              <a:t>employees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while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using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the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dashboard</a:t>
            </a:r>
            <a:r>
              <a:rPr lang="de-DE" sz="1900" dirty="0">
                <a:solidFill>
                  <a:schemeClr val="bg1"/>
                </a:solidFill>
              </a:rPr>
              <a:t>?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  </a:t>
            </a:r>
            <a:r>
              <a:rPr lang="de-DE" sz="1900" dirty="0" err="1">
                <a:solidFill>
                  <a:schemeClr val="bg1"/>
                </a:solidFill>
                <a:sym typeface="Wingdings" pitchFamily="2" charset="2"/>
              </a:rPr>
              <a:t>W</a:t>
            </a:r>
            <a:r>
              <a:rPr lang="de-DE" sz="1900" dirty="0" err="1">
                <a:solidFill>
                  <a:schemeClr val="bg1"/>
                </a:solidFill>
              </a:rPr>
              <a:t>hich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functions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would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you</a:t>
            </a:r>
            <a:r>
              <a:rPr lang="de-DE" sz="1900" dirty="0">
                <a:solidFill>
                  <a:schemeClr val="bg1"/>
                </a:solidFill>
              </a:rPr>
              <a:t> like </a:t>
            </a:r>
            <a:r>
              <a:rPr lang="de-DE" sz="1900" dirty="0" err="1">
                <a:solidFill>
                  <a:schemeClr val="bg1"/>
                </a:solidFill>
              </a:rPr>
              <a:t>to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see</a:t>
            </a:r>
            <a:r>
              <a:rPr lang="de-DE" sz="19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00000"/>
              </a:lnSpc>
              <a:buFont typeface="Wingdings" pitchFamily="2" charset="2"/>
              <a:buChar char="à"/>
            </a:pP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How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should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it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be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designed</a:t>
            </a:r>
            <a:r>
              <a:rPr lang="de-DE" sz="1900" dirty="0">
                <a:solidFill>
                  <a:schemeClr val="bg1"/>
                </a:solidFill>
              </a:rPr>
              <a:t>? </a:t>
            </a:r>
          </a:p>
          <a:p>
            <a:pPr marL="0" indent="0">
              <a:lnSpc>
                <a:spcPct val="100000"/>
              </a:lnSpc>
              <a:buNone/>
            </a:pPr>
            <a:endParaRPr lang="de-DE" sz="19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900" b="1" dirty="0" err="1">
                <a:solidFill>
                  <a:schemeClr val="bg1"/>
                </a:solidFill>
              </a:rPr>
              <a:t>Example</a:t>
            </a:r>
            <a:r>
              <a:rPr lang="de-DE" sz="1900" b="1" dirty="0">
                <a:solidFill>
                  <a:schemeClr val="bg1"/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900" dirty="0" err="1">
                <a:solidFill>
                  <a:schemeClr val="bg1"/>
                </a:solidFill>
                <a:sym typeface="Wingdings" pitchFamily="2" charset="2"/>
              </a:rPr>
              <a:t>V</a:t>
            </a:r>
            <a:r>
              <a:rPr lang="de-DE" sz="1900" dirty="0" err="1">
                <a:solidFill>
                  <a:schemeClr val="bg1"/>
                </a:solidFill>
              </a:rPr>
              <a:t>ertical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display</a:t>
            </a:r>
            <a:r>
              <a:rPr lang="de-DE" sz="1900" dirty="0">
                <a:solidFill>
                  <a:schemeClr val="bg1"/>
                </a:solidFill>
              </a:rPr>
              <a:t>, </a:t>
            </a:r>
            <a:r>
              <a:rPr lang="de-DE" sz="1900" dirty="0" err="1">
                <a:solidFill>
                  <a:schemeClr val="bg1"/>
                </a:solidFill>
              </a:rPr>
              <a:t>as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already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known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from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other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portals</a:t>
            </a:r>
            <a:r>
              <a:rPr lang="de-DE" sz="1900" dirty="0">
                <a:solidFill>
                  <a:schemeClr val="bg1"/>
                </a:solidFill>
              </a:rPr>
              <a:t> at S-Bahn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900" dirty="0">
                <a:solidFill>
                  <a:schemeClr val="bg1"/>
                </a:solidFill>
              </a:rPr>
              <a:t>Filter </a:t>
            </a:r>
            <a:r>
              <a:rPr lang="de-DE" sz="1900" dirty="0" err="1">
                <a:solidFill>
                  <a:schemeClr val="bg1"/>
                </a:solidFill>
              </a:rPr>
              <a:t>functions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for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better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overview</a:t>
            </a:r>
            <a:r>
              <a:rPr lang="de-DE" sz="1900" dirty="0">
                <a:solidFill>
                  <a:schemeClr val="bg1"/>
                </a:solidFill>
              </a:rPr>
              <a:t> and </a:t>
            </a:r>
            <a:r>
              <a:rPr lang="de-DE" sz="1900" dirty="0" err="1">
                <a:solidFill>
                  <a:schemeClr val="bg1"/>
                </a:solidFill>
              </a:rPr>
              <a:t>statistical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purposes</a:t>
            </a:r>
            <a:endParaRPr lang="de-DE" sz="1900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3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7E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B00DD-84BC-C158-126B-5043CF0E1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10952A6-94DC-E56E-0080-71F8C8F6E637}"/>
              </a:ext>
            </a:extLst>
          </p:cNvPr>
          <p:cNvSpPr/>
          <p:nvPr/>
        </p:nvSpPr>
        <p:spPr>
          <a:xfrm>
            <a:off x="-647700" y="1490663"/>
            <a:ext cx="13506450" cy="4051161"/>
          </a:xfrm>
          <a:prstGeom prst="ellipse">
            <a:avLst/>
          </a:prstGeom>
          <a:solidFill>
            <a:srgbClr val="8D003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A96F93-586C-6A03-2522-1FBBD7458563}"/>
              </a:ext>
            </a:extLst>
          </p:cNvPr>
          <p:cNvSpPr/>
          <p:nvPr/>
        </p:nvSpPr>
        <p:spPr>
          <a:xfrm>
            <a:off x="-398042" y="2380418"/>
            <a:ext cx="12988083" cy="3895681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FC603CA-4D60-CEA8-EAB4-D6B95EF97DF3}"/>
              </a:ext>
            </a:extLst>
          </p:cNvPr>
          <p:cNvSpPr txBox="1">
            <a:spLocks/>
          </p:cNvSpPr>
          <p:nvPr/>
        </p:nvSpPr>
        <p:spPr>
          <a:xfrm>
            <a:off x="3924300" y="3587876"/>
            <a:ext cx="4362450" cy="149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dirty="0">
                <a:solidFill>
                  <a:schemeClr val="bg1"/>
                </a:solidFill>
              </a:rPr>
              <a:t>PROTOTYPE - 1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44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5468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7E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B0F67-98A6-1D80-BEAA-FE68902A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D732AE1-1501-0781-FB6C-6D726DE48485}"/>
              </a:ext>
            </a:extLst>
          </p:cNvPr>
          <p:cNvSpPr/>
          <p:nvPr/>
        </p:nvSpPr>
        <p:spPr>
          <a:xfrm>
            <a:off x="-647700" y="1490663"/>
            <a:ext cx="13506450" cy="4051161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961E9D-0A41-9879-FB4A-D217B3233BA0}"/>
              </a:ext>
            </a:extLst>
          </p:cNvPr>
          <p:cNvSpPr/>
          <p:nvPr/>
        </p:nvSpPr>
        <p:spPr>
          <a:xfrm>
            <a:off x="-398042" y="2254294"/>
            <a:ext cx="12988083" cy="3895681"/>
          </a:xfrm>
          <a:prstGeom prst="ellipse">
            <a:avLst/>
          </a:prstGeom>
          <a:solidFill>
            <a:srgbClr val="8D003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38590-FE4A-DB10-8942-0CAB51A6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0" y="3339961"/>
            <a:ext cx="4362450" cy="149556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 algn="ctr">
              <a:buNone/>
            </a:pPr>
            <a:r>
              <a:rPr lang="de-DE" sz="4400" b="1" dirty="0">
                <a:solidFill>
                  <a:schemeClr val="bg1"/>
                </a:solidFill>
              </a:rPr>
              <a:t>PROTOTYPE – 2</a:t>
            </a:r>
          </a:p>
          <a:p>
            <a:pPr marL="0" indent="0" algn="ctr">
              <a:buNone/>
            </a:pPr>
            <a:r>
              <a:rPr lang="de-DE" sz="4400" b="1" dirty="0">
                <a:solidFill>
                  <a:schemeClr val="bg1"/>
                </a:solidFill>
              </a:rPr>
              <a:t>S-Bahn DELAY DASHBOARD </a:t>
            </a:r>
          </a:p>
          <a:p>
            <a:pPr marL="0" indent="0" algn="ctr">
              <a:buNone/>
            </a:pPr>
            <a:r>
              <a:rPr lang="de-DE" sz="44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7820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0D23C-C95C-3D51-6460-EC1A8B90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04DCE88-32FB-27E6-91B0-6F3FD147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538" r="2008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5" name="Freeform: Shape 13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15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A2BBFD-6EF0-C4B3-AC11-A59B4755B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1700" b="1"/>
              <a:t>PROTOTYPE – 2</a:t>
            </a:r>
          </a:p>
          <a:p>
            <a:pPr marL="0" indent="0">
              <a:buNone/>
            </a:pPr>
            <a:r>
              <a:rPr lang="de-DE" sz="1700" b="1"/>
              <a:t>S-Bahn DELAY DASHBOARD </a:t>
            </a:r>
          </a:p>
          <a:p>
            <a:pPr marL="0" indent="0">
              <a:buNone/>
            </a:pPr>
            <a:r>
              <a:rPr lang="de-DE" sz="1700" b="1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07820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5927A4-163D-314B-231D-0AD528B36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A3B8F-A13A-016C-DE04-E192D725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9EB090-0F8F-98D1-348C-00433E1C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083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4200" b="1" dirty="0" err="1">
                <a:solidFill>
                  <a:schemeClr val="bg1"/>
                </a:solidFill>
              </a:rPr>
              <a:t>How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can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our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product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help</a:t>
            </a:r>
            <a:r>
              <a:rPr lang="de-DE" sz="4200" b="1" dirty="0">
                <a:solidFill>
                  <a:schemeClr val="bg1"/>
                </a:solidFill>
              </a:rPr>
              <a:t> in </a:t>
            </a:r>
            <a:r>
              <a:rPr lang="de-DE" sz="4200" b="1" dirty="0" err="1">
                <a:solidFill>
                  <a:schemeClr val="bg1"/>
                </a:solidFill>
              </a:rPr>
              <a:t>public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transport</a:t>
            </a:r>
            <a:r>
              <a:rPr lang="de-DE" sz="4200" b="1" dirty="0">
                <a:solidFill>
                  <a:schemeClr val="bg1"/>
                </a:solidFill>
              </a:rPr>
              <a:t> / ÖPNV?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 T</a:t>
            </a:r>
            <a:r>
              <a:rPr lang="de-DE" dirty="0">
                <a:solidFill>
                  <a:schemeClr val="bg1"/>
                </a:solidFill>
              </a:rPr>
              <a:t>he </a:t>
            </a:r>
            <a:r>
              <a:rPr lang="de-DE" dirty="0" err="1">
                <a:solidFill>
                  <a:schemeClr val="bg1"/>
                </a:solidFill>
              </a:rPr>
              <a:t>platform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could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help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identify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discrepancies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delay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times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would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end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benefit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final </a:t>
            </a:r>
            <a:r>
              <a:rPr lang="de-DE" dirty="0" err="1">
                <a:solidFill>
                  <a:schemeClr val="bg1"/>
                </a:solidFill>
              </a:rPr>
              <a:t>user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dirty="0">
                <a:solidFill>
                  <a:schemeClr val="bg1"/>
                </a:solidFill>
              </a:rPr>
              <a:t> Can </a:t>
            </a:r>
            <a:r>
              <a:rPr lang="de-DE" dirty="0" err="1">
                <a:solidFill>
                  <a:schemeClr val="bg1"/>
                </a:solidFill>
              </a:rPr>
              <a:t>rely</a:t>
            </a:r>
            <a:r>
              <a:rPr lang="de-DE" dirty="0">
                <a:solidFill>
                  <a:schemeClr val="bg1"/>
                </a:solidFill>
              </a:rPr>
              <a:t> on all </a:t>
            </a:r>
            <a:r>
              <a:rPr lang="de-DE" dirty="0" err="1">
                <a:solidFill>
                  <a:schemeClr val="bg1"/>
                </a:solidFill>
              </a:rPr>
              <a:t>apps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speaking</a:t>
            </a:r>
            <a:r>
              <a:rPr lang="de-DE" dirty="0">
                <a:solidFill>
                  <a:schemeClr val="bg1"/>
                </a:solidFill>
              </a:rPr>
              <a:t> “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same </a:t>
            </a:r>
            <a:r>
              <a:rPr lang="de-DE" dirty="0" err="1">
                <a:solidFill>
                  <a:schemeClr val="bg1"/>
                </a:solidFill>
              </a:rPr>
              <a:t>language</a:t>
            </a:r>
            <a:r>
              <a:rPr lang="de-DE" dirty="0">
                <a:solidFill>
                  <a:schemeClr val="bg1"/>
                </a:solidFill>
              </a:rPr>
              <a:t>”, </a:t>
            </a:r>
            <a:r>
              <a:rPr lang="de-DE" dirty="0" err="1">
                <a:solidFill>
                  <a:schemeClr val="bg1"/>
                </a:solidFill>
              </a:rPr>
              <a:t>regardless</a:t>
            </a:r>
            <a:r>
              <a:rPr lang="de-DE" dirty="0">
                <a:solidFill>
                  <a:schemeClr val="bg1"/>
                </a:solidFill>
              </a:rPr>
              <a:t> 	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whether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hvv</a:t>
            </a:r>
            <a:r>
              <a:rPr lang="de-DE" dirty="0">
                <a:solidFill>
                  <a:schemeClr val="bg1"/>
                </a:solidFill>
              </a:rPr>
              <a:t>, DB Navigator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Google Maps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4200" b="1" dirty="0" err="1">
                <a:solidFill>
                  <a:schemeClr val="bg1"/>
                </a:solidFill>
              </a:rPr>
              <a:t>Which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data</a:t>
            </a:r>
            <a:r>
              <a:rPr lang="de-DE" sz="4200" b="1" dirty="0">
                <a:solidFill>
                  <a:schemeClr val="bg1"/>
                </a:solidFill>
              </a:rPr>
              <a:t> was </a:t>
            </a:r>
            <a:r>
              <a:rPr lang="de-DE" sz="4200" b="1" dirty="0" err="1">
                <a:solidFill>
                  <a:schemeClr val="bg1"/>
                </a:solidFill>
              </a:rPr>
              <a:t>used</a:t>
            </a:r>
            <a:r>
              <a:rPr lang="de-DE" sz="4200" b="1" dirty="0">
                <a:solidFill>
                  <a:schemeClr val="bg1"/>
                </a:solidFill>
              </a:rPr>
              <a:t>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Open Data: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Geofox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&amp; RIS API Data was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used</a:t>
            </a: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4200" b="1" dirty="0">
                <a:solidFill>
                  <a:schemeClr val="bg1"/>
                </a:solidFill>
              </a:rPr>
              <a:t>Can </a:t>
            </a:r>
            <a:r>
              <a:rPr lang="de-DE" sz="4200" b="1" dirty="0" err="1">
                <a:solidFill>
                  <a:schemeClr val="bg1"/>
                </a:solidFill>
              </a:rPr>
              <a:t>the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project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be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continued</a:t>
            </a:r>
            <a:r>
              <a:rPr lang="de-DE" sz="4200" b="1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The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basis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for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error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and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delay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analysis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via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platform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has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been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created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and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can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be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further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developed</a:t>
            </a: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8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F23F7-E551-35F0-91C7-8A32B2F9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D9D11-3D52-E60B-C2C5-390A04EF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70829-8BDD-76EE-970A-E133B77F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89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600" b="1" dirty="0" err="1">
                <a:solidFill>
                  <a:schemeClr val="bg1"/>
                </a:solidFill>
              </a:rPr>
              <a:t>Is</a:t>
            </a:r>
            <a:r>
              <a:rPr lang="de-DE" sz="2600" b="1" dirty="0">
                <a:solidFill>
                  <a:schemeClr val="bg1"/>
                </a:solidFill>
              </a:rPr>
              <a:t> </a:t>
            </a:r>
            <a:r>
              <a:rPr lang="de-DE" sz="2600" b="1" dirty="0" err="1">
                <a:solidFill>
                  <a:schemeClr val="bg1"/>
                </a:solidFill>
              </a:rPr>
              <a:t>it</a:t>
            </a:r>
            <a:r>
              <a:rPr lang="de-DE" sz="2600" b="1" dirty="0">
                <a:solidFill>
                  <a:schemeClr val="bg1"/>
                </a:solidFill>
              </a:rPr>
              <a:t> innovativ?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Not innovative, but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desperately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needed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! As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there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no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standardized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communication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at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moment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.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Measured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by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DB,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it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quote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		“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Super innovative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if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it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could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be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automated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to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control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data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”. :-)</a:t>
            </a:r>
            <a:endParaRPr lang="de-DE" sz="18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2600" b="1" dirty="0" err="1">
                <a:solidFill>
                  <a:schemeClr val="bg1"/>
                </a:solidFill>
              </a:rPr>
              <a:t>What</a:t>
            </a:r>
            <a:r>
              <a:rPr lang="de-DE" sz="2600" b="1" dirty="0">
                <a:solidFill>
                  <a:schemeClr val="bg1"/>
                </a:solidFill>
              </a:rPr>
              <a:t> </a:t>
            </a:r>
            <a:r>
              <a:rPr lang="de-DE" sz="2600" b="1" dirty="0" err="1">
                <a:solidFill>
                  <a:schemeClr val="bg1"/>
                </a:solidFill>
              </a:rPr>
              <a:t>about</a:t>
            </a:r>
            <a:r>
              <a:rPr lang="de-DE" sz="2600" b="1" dirty="0">
                <a:solidFill>
                  <a:schemeClr val="bg1"/>
                </a:solidFill>
              </a:rPr>
              <a:t> </a:t>
            </a:r>
            <a:r>
              <a:rPr lang="de-DE" sz="2600" b="1" dirty="0" err="1">
                <a:solidFill>
                  <a:schemeClr val="bg1"/>
                </a:solidFill>
              </a:rPr>
              <a:t>accessibility</a:t>
            </a:r>
            <a:r>
              <a:rPr lang="de-DE" sz="2600" b="1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Difficult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sz="1800" dirty="0" err="1">
                <a:solidFill>
                  <a:schemeClr val="bg1"/>
                </a:solidFill>
              </a:rPr>
              <a:t>this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project</a:t>
            </a:r>
            <a:r>
              <a:rPr lang="de-DE" sz="1800" dirty="0">
                <a:solidFill>
                  <a:schemeClr val="bg1"/>
                </a:solidFill>
              </a:rPr>
              <a:t>, </a:t>
            </a:r>
            <a:r>
              <a:rPr lang="de-DE" sz="1800" dirty="0" err="1">
                <a:solidFill>
                  <a:schemeClr val="bg1"/>
                </a:solidFill>
              </a:rPr>
              <a:t>as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created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more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less</a:t>
            </a:r>
            <a:r>
              <a:rPr lang="de-DE" sz="1800" dirty="0">
                <a:solidFill>
                  <a:schemeClr val="bg1"/>
                </a:solidFill>
              </a:rPr>
              <a:t> a B2B </a:t>
            </a:r>
            <a:r>
              <a:rPr lang="de-DE" sz="1800" dirty="0" err="1">
                <a:solidFill>
                  <a:schemeClr val="bg1"/>
                </a:solidFill>
              </a:rPr>
              <a:t>platform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and do not </a:t>
            </a:r>
            <a:r>
              <a:rPr lang="de-DE" sz="1800" dirty="0" err="1">
                <a:solidFill>
                  <a:schemeClr val="bg1"/>
                </a:solidFill>
              </a:rPr>
              <a:t>have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user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form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a passenger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Although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color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coding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  <a:r>
              <a:rPr lang="de-DE" sz="1800" dirty="0" err="1">
                <a:solidFill>
                  <a:schemeClr val="bg1"/>
                </a:solidFill>
              </a:rPr>
              <a:t>red</a:t>
            </a:r>
            <a:r>
              <a:rPr lang="de-DE" sz="1800" dirty="0">
                <a:solidFill>
                  <a:schemeClr val="bg1"/>
                </a:solidFill>
              </a:rPr>
              <a:t> = </a:t>
            </a:r>
            <a:r>
              <a:rPr lang="de-DE" sz="1800" dirty="0" err="1">
                <a:solidFill>
                  <a:schemeClr val="bg1"/>
                </a:solidFill>
              </a:rPr>
              <a:t>delayed</a:t>
            </a:r>
            <a:r>
              <a:rPr lang="de-DE" sz="1800" dirty="0">
                <a:solidFill>
                  <a:schemeClr val="bg1"/>
                </a:solidFill>
              </a:rPr>
              <a:t>, </a:t>
            </a:r>
            <a:r>
              <a:rPr lang="de-DE" sz="1800" dirty="0" err="1">
                <a:solidFill>
                  <a:schemeClr val="bg1"/>
                </a:solidFill>
              </a:rPr>
              <a:t>green</a:t>
            </a:r>
            <a:r>
              <a:rPr lang="de-DE" sz="1800" dirty="0">
                <a:solidFill>
                  <a:schemeClr val="bg1"/>
                </a:solidFill>
              </a:rPr>
              <a:t> = on time) was still </a:t>
            </a:r>
            <a:r>
              <a:rPr lang="de-DE" sz="1800" dirty="0" err="1">
                <a:solidFill>
                  <a:schemeClr val="bg1"/>
                </a:solidFill>
              </a:rPr>
              <a:t>titled</a:t>
            </a:r>
            <a:r>
              <a:rPr lang="de-DE" sz="1800" dirty="0">
                <a:solidFill>
                  <a:schemeClr val="bg1"/>
                </a:solidFill>
              </a:rPr>
              <a:t> (in </a:t>
            </a:r>
            <a:r>
              <a:rPr lang="de-DE" sz="1800" dirty="0" err="1">
                <a:solidFill>
                  <a:schemeClr val="bg1"/>
                </a:solidFill>
              </a:rPr>
              <a:t>case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possible </a:t>
            </a:r>
            <a:r>
              <a:rPr lang="de-DE" sz="1800" dirty="0" err="1">
                <a:solidFill>
                  <a:schemeClr val="bg1"/>
                </a:solidFill>
              </a:rPr>
              <a:t>red-green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weakness</a:t>
            </a:r>
            <a:r>
              <a:rPr lang="de-DE" sz="18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Dashboard </a:t>
            </a:r>
            <a:r>
              <a:rPr lang="de-DE" sz="1800" dirty="0" err="1">
                <a:solidFill>
                  <a:schemeClr val="bg1"/>
                </a:solidFill>
              </a:rPr>
              <a:t>could</a:t>
            </a:r>
            <a:r>
              <a:rPr lang="de-DE" sz="1800" dirty="0">
                <a:solidFill>
                  <a:schemeClr val="bg1"/>
                </a:solidFill>
              </a:rPr>
              <a:t> also </a:t>
            </a:r>
            <a:r>
              <a:rPr lang="de-DE" sz="1800" dirty="0" err="1">
                <a:solidFill>
                  <a:schemeClr val="bg1"/>
                </a:solidFill>
              </a:rPr>
              <a:t>be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used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with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keyboard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only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  <a:r>
              <a:rPr lang="de-DE" sz="1800" dirty="0" err="1">
                <a:solidFill>
                  <a:schemeClr val="bg1"/>
                </a:solidFill>
              </a:rPr>
              <a:t>if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person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has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less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fine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motor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skills</a:t>
            </a:r>
            <a:r>
              <a:rPr lang="de-DE" sz="1800" dirty="0">
                <a:solidFill>
                  <a:schemeClr val="bg1"/>
                </a:solidFill>
              </a:rPr>
              <a:t>)</a:t>
            </a:r>
          </a:p>
          <a:p>
            <a:pPr>
              <a:buFont typeface="Wingdings" pitchFamily="2" charset="2"/>
              <a:buChar char="à"/>
            </a:pP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78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E2EA581-4C8A-0385-78C4-9FE0D62E27B7}"/>
              </a:ext>
            </a:extLst>
          </p:cNvPr>
          <p:cNvSpPr/>
          <p:nvPr/>
        </p:nvSpPr>
        <p:spPr>
          <a:xfrm>
            <a:off x="973666" y="3358631"/>
            <a:ext cx="7348924" cy="3062575"/>
          </a:xfrm>
          <a:prstGeom prst="roundRect">
            <a:avLst/>
          </a:prstGeom>
          <a:solidFill>
            <a:srgbClr val="D1D1D1"/>
          </a:solidFill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DC032830-D846-FC66-DFDA-37C69C722EC9}"/>
              </a:ext>
            </a:extLst>
          </p:cNvPr>
          <p:cNvSpPr/>
          <p:nvPr/>
        </p:nvSpPr>
        <p:spPr>
          <a:xfrm>
            <a:off x="2571750" y="1126067"/>
            <a:ext cx="8009467" cy="3850426"/>
          </a:xfrm>
          <a:prstGeom prst="roundRect">
            <a:avLst/>
          </a:prstGeom>
          <a:solidFill>
            <a:srgbClr val="D1D1D1"/>
          </a:solidFill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3664163-2239-8CD6-451F-D09A2B48425A}"/>
              </a:ext>
            </a:extLst>
          </p:cNvPr>
          <p:cNvSpPr/>
          <p:nvPr/>
        </p:nvSpPr>
        <p:spPr>
          <a:xfrm>
            <a:off x="2554817" y="1108969"/>
            <a:ext cx="8026400" cy="3860800"/>
          </a:xfrm>
          <a:prstGeom prst="roundRect">
            <a:avLst/>
          </a:prstGeom>
          <a:blipFill dpi="0" rotWithShape="1">
            <a:blip r:embed="rId3">
              <a:alphaModFix amt="90000"/>
            </a:blip>
            <a:srcRect/>
            <a:stretch>
              <a:fillRect/>
            </a:stretch>
          </a:blip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408992-8A57-85F4-A0ED-14E1395148AF}"/>
              </a:ext>
            </a:extLst>
          </p:cNvPr>
          <p:cNvSpPr txBox="1"/>
          <p:nvPr/>
        </p:nvSpPr>
        <p:spPr>
          <a:xfrm>
            <a:off x="711200" y="457200"/>
            <a:ext cx="3928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46F72F-3822-D036-42CC-A74FC373A4DF}"/>
              </a:ext>
            </a:extLst>
          </p:cNvPr>
          <p:cNvSpPr txBox="1"/>
          <p:nvPr/>
        </p:nvSpPr>
        <p:spPr>
          <a:xfrm>
            <a:off x="1193799" y="5050211"/>
            <a:ext cx="689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Nizam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AI Engineer </a:t>
            </a:r>
          </a:p>
          <a:p>
            <a:r>
              <a:rPr lang="de-DE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Sonia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UX Designer</a:t>
            </a:r>
          </a:p>
          <a:p>
            <a:r>
              <a:rPr lang="de-DE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Hossein</a:t>
            </a:r>
            <a:r>
              <a:rPr lang="de-DE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AI Engineer </a:t>
            </a:r>
          </a:p>
        </p:txBody>
      </p:sp>
    </p:spTree>
    <p:extLst>
      <p:ext uri="{BB962C8B-B14F-4D97-AF65-F5344CB8AC3E}">
        <p14:creationId xmlns:p14="http://schemas.microsoft.com/office/powerpoint/2010/main" val="358168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65122-0F2A-153C-5E02-CA67F898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01"/>
            <a:ext cx="10515600" cy="4428998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7400" b="1" dirty="0">
                <a:solidFill>
                  <a:schemeClr val="bg1"/>
                </a:solidFill>
              </a:rPr>
              <a:t>S-Bahn </a:t>
            </a:r>
            <a:r>
              <a:rPr lang="de-DE" sz="7400" b="1" dirty="0" err="1">
                <a:solidFill>
                  <a:schemeClr val="bg1"/>
                </a:solidFill>
              </a:rPr>
              <a:t>communication</a:t>
            </a:r>
            <a:r>
              <a:rPr lang="de-DE" sz="7400" b="1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When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one</a:t>
            </a:r>
            <a:r>
              <a:rPr lang="de-DE" sz="5500" dirty="0">
                <a:solidFill>
                  <a:schemeClr val="bg1"/>
                </a:solidFill>
              </a:rPr>
              <a:t> S-Bahn </a:t>
            </a:r>
            <a:r>
              <a:rPr lang="de-DE" sz="5500" dirty="0" err="1">
                <a:solidFill>
                  <a:schemeClr val="bg1"/>
                </a:solidFill>
              </a:rPr>
              <a:t>is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blocking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another</a:t>
            </a:r>
            <a:r>
              <a:rPr lang="de-DE" sz="5500" dirty="0">
                <a:solidFill>
                  <a:schemeClr val="bg1"/>
                </a:solidFill>
              </a:rPr>
              <a:t> S-Bahn - but </a:t>
            </a:r>
            <a:r>
              <a:rPr lang="de-DE" sz="5500" dirty="0" err="1">
                <a:solidFill>
                  <a:schemeClr val="bg1"/>
                </a:solidFill>
              </a:rPr>
              <a:t>the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timetable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shows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the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other</a:t>
            </a:r>
            <a:r>
              <a:rPr lang="de-DE" sz="5500" dirty="0">
                <a:solidFill>
                  <a:schemeClr val="bg1"/>
                </a:solidFill>
              </a:rPr>
              <a:t> S-bahn </a:t>
            </a:r>
            <a:r>
              <a:rPr lang="de-DE" sz="5500" dirty="0" err="1">
                <a:solidFill>
                  <a:schemeClr val="bg1"/>
                </a:solidFill>
              </a:rPr>
              <a:t>is</a:t>
            </a:r>
            <a:r>
              <a:rPr lang="de-DE" sz="5500" dirty="0">
                <a:solidFill>
                  <a:schemeClr val="bg1"/>
                </a:solidFill>
              </a:rPr>
              <a:t> on </a:t>
            </a:r>
            <a:r>
              <a:rPr lang="de-DE" sz="5500" dirty="0" err="1">
                <a:solidFill>
                  <a:schemeClr val="bg1"/>
                </a:solidFill>
              </a:rPr>
              <a:t>its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way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</a:rPr>
              <a:t> The </a:t>
            </a:r>
            <a:r>
              <a:rPr lang="de-DE" sz="5500" dirty="0" err="1">
                <a:solidFill>
                  <a:schemeClr val="bg1"/>
                </a:solidFill>
              </a:rPr>
              <a:t>blockage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is</a:t>
            </a:r>
            <a:r>
              <a:rPr lang="de-DE" sz="5500" dirty="0">
                <a:solidFill>
                  <a:schemeClr val="bg1"/>
                </a:solidFill>
              </a:rPr>
              <a:t> not </a:t>
            </a:r>
            <a:r>
              <a:rPr lang="de-DE" sz="5500" dirty="0" err="1">
                <a:solidFill>
                  <a:schemeClr val="bg1"/>
                </a:solidFill>
              </a:rPr>
              <a:t>reported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to</a:t>
            </a:r>
            <a:r>
              <a:rPr lang="de-DE" sz="5500" dirty="0">
                <a:solidFill>
                  <a:schemeClr val="bg1"/>
                </a:solidFill>
              </a:rPr>
              <a:t> DB Navigation App, </a:t>
            </a:r>
            <a:r>
              <a:rPr lang="de-DE" sz="5500" dirty="0" err="1">
                <a:solidFill>
                  <a:schemeClr val="bg1"/>
                </a:solidFill>
              </a:rPr>
              <a:t>hvv</a:t>
            </a:r>
            <a:r>
              <a:rPr lang="de-DE" sz="5500" dirty="0">
                <a:solidFill>
                  <a:schemeClr val="bg1"/>
                </a:solidFill>
              </a:rPr>
              <a:t> App etc.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Integration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of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communication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inbetween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S-Bahn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trains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de-DE" sz="44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7400" b="1" dirty="0">
                <a:solidFill>
                  <a:schemeClr val="bg1"/>
                </a:solidFill>
              </a:rPr>
              <a:t>Google Maps: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</a:rPr>
              <a:t>Integration </a:t>
            </a:r>
            <a:r>
              <a:rPr lang="de-DE" sz="5500" dirty="0" err="1">
                <a:solidFill>
                  <a:schemeClr val="bg1"/>
                </a:solidFill>
              </a:rPr>
              <a:t>of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realtime</a:t>
            </a:r>
            <a:r>
              <a:rPr lang="de-DE" sz="5500" dirty="0">
                <a:solidFill>
                  <a:schemeClr val="bg1"/>
                </a:solidFill>
              </a:rPr>
              <a:t> S-Bahn </a:t>
            </a:r>
            <a:r>
              <a:rPr lang="de-DE" sz="5500" dirty="0" err="1">
                <a:solidFill>
                  <a:schemeClr val="bg1"/>
                </a:solidFill>
              </a:rPr>
              <a:t>data</a:t>
            </a:r>
            <a:r>
              <a:rPr lang="de-DE" sz="5500" dirty="0">
                <a:solidFill>
                  <a:schemeClr val="bg1"/>
                </a:solidFill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endParaRPr lang="de-DE" sz="38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7400" b="1" dirty="0" err="1">
                <a:solidFill>
                  <a:schemeClr val="bg1"/>
                </a:solidFill>
              </a:rPr>
              <a:t>Comparing</a:t>
            </a:r>
            <a:r>
              <a:rPr lang="de-DE" sz="7400" b="1" dirty="0">
                <a:solidFill>
                  <a:schemeClr val="bg1"/>
                </a:solidFill>
              </a:rPr>
              <a:t> Data: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5500" dirty="0">
                <a:solidFill>
                  <a:schemeClr val="bg1"/>
                </a:solidFill>
              </a:rPr>
              <a:t>Statistical </a:t>
            </a:r>
            <a:r>
              <a:rPr lang="de-DE" sz="5500" dirty="0" err="1">
                <a:solidFill>
                  <a:schemeClr val="bg1"/>
                </a:solidFill>
              </a:rPr>
              <a:t>comparison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between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train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delays</a:t>
            </a:r>
            <a:r>
              <a:rPr lang="de-DE" sz="5500" dirty="0">
                <a:solidFill>
                  <a:schemeClr val="bg1"/>
                </a:solidFill>
              </a:rPr>
              <a:t> and </a:t>
            </a:r>
            <a:r>
              <a:rPr lang="de-DE" sz="5500" dirty="0" err="1">
                <a:solidFill>
                  <a:schemeClr val="bg1"/>
                </a:solidFill>
              </a:rPr>
              <a:t>data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transfer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delays</a:t>
            </a:r>
            <a:br>
              <a:rPr lang="de-DE" sz="4400" dirty="0">
                <a:solidFill>
                  <a:schemeClr val="bg1"/>
                </a:solidFill>
              </a:rPr>
            </a:br>
            <a:endParaRPr lang="de-DE" sz="4400" dirty="0">
              <a:solidFill>
                <a:schemeClr val="bg1"/>
              </a:solidFill>
            </a:endParaRPr>
          </a:p>
          <a:p>
            <a:endParaRPr lang="de-DE" sz="2600" dirty="0">
              <a:solidFill>
                <a:schemeClr val="bg1"/>
              </a:solidFill>
            </a:endParaRPr>
          </a:p>
          <a:p>
            <a:endParaRPr lang="de-DE" sz="2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4DC1B2-4555-2756-AA50-DE59C29A4B0E}"/>
              </a:ext>
            </a:extLst>
          </p:cNvPr>
          <p:cNvSpPr/>
          <p:nvPr/>
        </p:nvSpPr>
        <p:spPr>
          <a:xfrm>
            <a:off x="-1978832" y="-788849"/>
            <a:ext cx="16146616" cy="3255950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310BD6F-06FC-9518-5F9B-79A7A55EB1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62937" y="3057244"/>
            <a:ext cx="3876954" cy="3876954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7E1DCAA3-055F-1310-117C-9FF85B441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76787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Potential </a:t>
            </a:r>
            <a:r>
              <a:rPr lang="de-DE" sz="5400" dirty="0" err="1">
                <a:solidFill>
                  <a:schemeClr val="bg1"/>
                </a:solidFill>
              </a:rPr>
              <a:t>features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for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future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development</a:t>
            </a:r>
            <a:endParaRPr lang="de-D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94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9A635-3B95-9FC6-1024-BDE5E257F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6BA7EC-D9D2-6206-22CC-26D1121A1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31E64C-30FA-E299-70DC-704A0A581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2C71C3-04FC-A8E1-42AC-0BD35E44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01"/>
            <a:ext cx="10515600" cy="42017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>
                <a:solidFill>
                  <a:schemeClr val="bg1"/>
                </a:solidFill>
              </a:rPr>
              <a:t>HVV App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Implementing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geocode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landmarks</a:t>
            </a:r>
            <a:r>
              <a:rPr lang="de-DE" sz="1800" dirty="0">
                <a:solidFill>
                  <a:schemeClr val="bg1"/>
                </a:solidFill>
              </a:rPr>
              <a:t>/POIs in </a:t>
            </a:r>
            <a:r>
              <a:rPr lang="de-DE" sz="1800" dirty="0" err="1">
                <a:solidFill>
                  <a:schemeClr val="bg1"/>
                </a:solidFill>
              </a:rPr>
              <a:t>searchfunction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F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e.g.: </a:t>
            </a:r>
            <a:r>
              <a:rPr lang="de-DE" sz="1800" dirty="0" err="1">
                <a:solidFill>
                  <a:schemeClr val="bg1"/>
                </a:solidFill>
              </a:rPr>
              <a:t>Currently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it‘s</a:t>
            </a:r>
            <a:r>
              <a:rPr lang="de-DE" sz="1800" dirty="0">
                <a:solidFill>
                  <a:schemeClr val="bg1"/>
                </a:solidFill>
              </a:rPr>
              <a:t> not possible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search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‘</a:t>
            </a:r>
            <a:r>
              <a:rPr lang="de-DE" sz="1800" dirty="0" err="1">
                <a:solidFill>
                  <a:schemeClr val="bg1"/>
                </a:solidFill>
              </a:rPr>
              <a:t>katze</a:t>
            </a:r>
            <a:r>
              <a:rPr lang="de-DE" sz="1800" dirty="0">
                <a:solidFill>
                  <a:schemeClr val="bg1"/>
                </a:solidFill>
              </a:rPr>
              <a:t>‘ 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‘</a:t>
            </a:r>
            <a:r>
              <a:rPr lang="de-DE" sz="1800" dirty="0" err="1">
                <a:solidFill>
                  <a:schemeClr val="bg1"/>
                </a:solidFill>
              </a:rPr>
              <a:t>betahaus</a:t>
            </a:r>
            <a:r>
              <a:rPr lang="de-DE" sz="1800" dirty="0">
                <a:solidFill>
                  <a:schemeClr val="bg1"/>
                </a:solidFill>
              </a:rPr>
              <a:t>‘ </a:t>
            </a:r>
            <a:r>
              <a:rPr lang="de-DE" sz="1800" dirty="0" err="1">
                <a:solidFill>
                  <a:schemeClr val="bg1"/>
                </a:solidFill>
              </a:rPr>
              <a:t>directly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search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filed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>
                <a:solidFill>
                  <a:schemeClr val="bg1"/>
                </a:solidFill>
              </a:rPr>
              <a:t>	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</a:t>
            </a:r>
            <a:r>
              <a:rPr lang="de-DE" sz="1800" dirty="0" err="1">
                <a:solidFill>
                  <a:schemeClr val="bg1"/>
                </a:solidFill>
              </a:rPr>
              <a:t>nstead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you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always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need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address</a:t>
            </a:r>
            <a:r>
              <a:rPr lang="de-DE" sz="1800" dirty="0">
                <a:solidFill>
                  <a:schemeClr val="bg1"/>
                </a:solidFill>
              </a:rPr>
              <a:t> like </a:t>
            </a:r>
            <a:r>
              <a:rPr lang="de-DE" sz="1800" dirty="0" err="1">
                <a:solidFill>
                  <a:schemeClr val="bg1"/>
                </a:solidFill>
              </a:rPr>
              <a:t>Eifflerstr</a:t>
            </a:r>
            <a:r>
              <a:rPr lang="de-DE" sz="1800" dirty="0">
                <a:solidFill>
                  <a:schemeClr val="bg1"/>
                </a:solidFill>
              </a:rPr>
              <a:t>. 43 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nearest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bus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train</a:t>
            </a:r>
            <a:r>
              <a:rPr lang="de-DE" sz="1800" dirty="0">
                <a:solidFill>
                  <a:schemeClr val="bg1"/>
                </a:solidFill>
              </a:rPr>
              <a:t>-station-name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	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Switching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to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google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maps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app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get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info</a:t>
            </a:r>
            <a:endParaRPr lang="de-DE" sz="1800" b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2400" b="1" dirty="0">
                <a:solidFill>
                  <a:schemeClr val="bg1"/>
                </a:solidFill>
              </a:rPr>
              <a:t>Walking </a:t>
            </a:r>
            <a:r>
              <a:rPr lang="de-DE" sz="2400" b="1" dirty="0" err="1">
                <a:solidFill>
                  <a:schemeClr val="bg1"/>
                </a:solidFill>
              </a:rPr>
              <a:t>distance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calculation</a:t>
            </a:r>
            <a:r>
              <a:rPr lang="de-DE" sz="2400" b="1" dirty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Implementing</a:t>
            </a:r>
            <a:r>
              <a:rPr lang="de-DE" sz="1800" dirty="0">
                <a:solidFill>
                  <a:schemeClr val="bg1"/>
                </a:solidFill>
              </a:rPr>
              <a:t> and </a:t>
            </a:r>
            <a:r>
              <a:rPr lang="de-DE" sz="1800" dirty="0" err="1">
                <a:solidFill>
                  <a:schemeClr val="bg1"/>
                </a:solidFill>
              </a:rPr>
              <a:t>comparing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walking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distance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calculation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between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platforms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stations</a:t>
            </a:r>
            <a:r>
              <a:rPr lang="de-DE" sz="1800" dirty="0">
                <a:solidFill>
                  <a:schemeClr val="bg1"/>
                </a:solidFill>
              </a:rPr>
              <a:t> in different </a:t>
            </a:r>
            <a:r>
              <a:rPr lang="de-DE" sz="1800" dirty="0" err="1">
                <a:solidFill>
                  <a:schemeClr val="bg1"/>
                </a:solidFill>
              </a:rPr>
              <a:t>apps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  <a:r>
              <a:rPr lang="de-DE" sz="1800" dirty="0" err="1">
                <a:solidFill>
                  <a:schemeClr val="bg1"/>
                </a:solidFill>
              </a:rPr>
              <a:t>hvv</a:t>
            </a:r>
            <a:r>
              <a:rPr lang="de-DE" sz="1800" dirty="0">
                <a:solidFill>
                  <a:schemeClr val="bg1"/>
                </a:solidFill>
              </a:rPr>
              <a:t>, DB Navigator etc.) and also </a:t>
            </a:r>
            <a:r>
              <a:rPr lang="de-DE" sz="1800" dirty="0" err="1">
                <a:solidFill>
                  <a:schemeClr val="bg1"/>
                </a:solidFill>
              </a:rPr>
              <a:t>extend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DB Navigator App (</a:t>
            </a:r>
            <a:r>
              <a:rPr lang="de-DE" sz="1800" dirty="0" err="1">
                <a:solidFill>
                  <a:schemeClr val="bg1"/>
                </a:solidFill>
              </a:rPr>
              <a:t>currently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only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station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station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walking</a:t>
            </a:r>
            <a:r>
              <a:rPr lang="de-DE" sz="1800" dirty="0">
                <a:solidFill>
                  <a:schemeClr val="bg1"/>
                </a:solidFill>
              </a:rPr>
              <a:t>)</a:t>
            </a:r>
          </a:p>
          <a:p>
            <a:endParaRPr lang="de-DE" sz="2600" dirty="0">
              <a:solidFill>
                <a:schemeClr val="bg1"/>
              </a:solidFill>
            </a:endParaRPr>
          </a:p>
          <a:p>
            <a:endParaRPr lang="de-DE" sz="2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B06262-EC5F-6A30-3D51-6D7B245B591A}"/>
              </a:ext>
            </a:extLst>
          </p:cNvPr>
          <p:cNvSpPr/>
          <p:nvPr/>
        </p:nvSpPr>
        <p:spPr>
          <a:xfrm>
            <a:off x="-1978832" y="-826948"/>
            <a:ext cx="16146616" cy="3255950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B828C5A-07FD-CFA9-CDAF-8012BDD6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767877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Potential </a:t>
            </a:r>
            <a:r>
              <a:rPr lang="de-DE" sz="5400" dirty="0" err="1">
                <a:solidFill>
                  <a:schemeClr val="bg1"/>
                </a:solidFill>
              </a:rPr>
              <a:t>features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for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future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development</a:t>
            </a:r>
            <a:endParaRPr lang="de-DE" sz="5400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B021FED-A535-CA8F-E21A-7846BBEE1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1005" y="3169695"/>
            <a:ext cx="5659850" cy="565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5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A0D1C9-8719-F266-C0F5-268EE3058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E661C79-493A-672E-EFE5-702E2920A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78625">
            <a:off x="8473956" y="2797527"/>
            <a:ext cx="4263042" cy="42630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618CB9-24E8-A646-88E4-E853238C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>
                <a:solidFill>
                  <a:schemeClr val="bg1"/>
                </a:solidFill>
              </a:rPr>
              <a:t>Learnings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0FC96C-FEDB-3D9B-1EE5-0F109237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Asking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questions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asking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questions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then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ask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questions</a:t>
            </a:r>
            <a:r>
              <a:rPr lang="de-DE" dirty="0">
                <a:solidFill>
                  <a:schemeClr val="bg1"/>
                </a:solidFill>
              </a:rPr>
              <a:t>...</a:t>
            </a:r>
          </a:p>
          <a:p>
            <a:r>
              <a:rPr lang="de-DE" dirty="0">
                <a:solidFill>
                  <a:schemeClr val="bg1"/>
                </a:solidFill>
              </a:rPr>
              <a:t>Not </a:t>
            </a:r>
            <a:r>
              <a:rPr lang="de-DE" dirty="0" err="1">
                <a:solidFill>
                  <a:schemeClr val="bg1"/>
                </a:solidFill>
              </a:rPr>
              <a:t>assumimg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stakeholders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know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exactly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want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need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solve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their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Public </a:t>
            </a:r>
            <a:r>
              <a:rPr lang="de-DE" dirty="0" err="1">
                <a:solidFill>
                  <a:schemeClr val="bg1"/>
                </a:solidFill>
              </a:rPr>
              <a:t>transport</a:t>
            </a:r>
            <a:r>
              <a:rPr lang="de-DE" dirty="0">
                <a:solidFill>
                  <a:schemeClr val="bg1"/>
                </a:solidFill>
              </a:rPr>
              <a:t> in Germany,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in Hamburg,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special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complicated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not </a:t>
            </a:r>
            <a:r>
              <a:rPr lang="de-DE" dirty="0" err="1">
                <a:solidFill>
                  <a:schemeClr val="bg1"/>
                </a:solidFill>
              </a:rPr>
              <a:t>assumimg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provided</a:t>
            </a:r>
            <a:r>
              <a:rPr lang="de-DE" dirty="0">
                <a:solidFill>
                  <a:schemeClr val="bg1"/>
                </a:solidFill>
              </a:rPr>
              <a:t> will also </a:t>
            </a:r>
            <a:r>
              <a:rPr lang="de-DE" dirty="0" err="1">
                <a:solidFill>
                  <a:schemeClr val="bg1"/>
                </a:solidFill>
              </a:rPr>
              <a:t>work</a:t>
            </a:r>
            <a:r>
              <a:rPr lang="de-DE" dirty="0">
                <a:solidFill>
                  <a:schemeClr val="bg1"/>
                </a:solidFill>
              </a:rPr>
              <a:t>. :-)</a:t>
            </a:r>
          </a:p>
        </p:txBody>
      </p:sp>
    </p:spTree>
    <p:extLst>
      <p:ext uri="{BB962C8B-B14F-4D97-AF65-F5344CB8AC3E}">
        <p14:creationId xmlns:p14="http://schemas.microsoft.com/office/powerpoint/2010/main" val="30020222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7C6BE4D-8698-4929-8B02-42542B24C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84078">
            <a:off x="1718665" y="-578591"/>
            <a:ext cx="7699870" cy="76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2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amburg Hackathon 2024">
            <a:extLst>
              <a:ext uri="{FF2B5EF4-FFF2-40B4-BE49-F238E27FC236}">
                <a16:creationId xmlns:a16="http://schemas.microsoft.com/office/drawing/2014/main" id="{FF037C60-80F9-611C-F490-86267F72C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11" y="430452"/>
            <a:ext cx="3539792" cy="3539792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5" descr="A black background with text&#10;&#10;Description automatically generated">
            <a:extLst>
              <a:ext uri="{FF2B5EF4-FFF2-40B4-BE49-F238E27FC236}">
                <a16:creationId xmlns:a16="http://schemas.microsoft.com/office/drawing/2014/main" id="{1053631E-32B9-5210-624A-2AFDD9841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67" y="88423"/>
            <a:ext cx="2620312" cy="155514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0799A02-4FCF-EC8F-8D66-451610859FF1}"/>
              </a:ext>
            </a:extLst>
          </p:cNvPr>
          <p:cNvSpPr/>
          <p:nvPr/>
        </p:nvSpPr>
        <p:spPr>
          <a:xfrm>
            <a:off x="4978616" y="4149953"/>
            <a:ext cx="8167079" cy="4100607"/>
          </a:xfrm>
          <a:prstGeom prst="ellipse">
            <a:avLst/>
          </a:prstGeom>
          <a:solidFill>
            <a:schemeClr val="bg1">
              <a:alpha val="86452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0BC80120-690F-4A30-15A7-A7E6FED40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11" y="4149953"/>
            <a:ext cx="10661112" cy="2082800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C0C0B41-B844-1494-A4D1-F1C042B69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674" y="0"/>
            <a:ext cx="4042610" cy="35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D4ADB8-30C5-3A0E-A650-9C74B96A7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236E510B-B11C-7E0C-4419-ADBB6B92434D}"/>
              </a:ext>
            </a:extLst>
          </p:cNvPr>
          <p:cNvSpPr txBox="1">
            <a:spLocks/>
          </p:cNvSpPr>
          <p:nvPr/>
        </p:nvSpPr>
        <p:spPr>
          <a:xfrm>
            <a:off x="1524000" y="533083"/>
            <a:ext cx="9144000" cy="131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1BAE5DB1-FE99-9F2E-63CC-BDF041A1F2F9}"/>
              </a:ext>
            </a:extLst>
          </p:cNvPr>
          <p:cNvSpPr/>
          <p:nvPr/>
        </p:nvSpPr>
        <p:spPr>
          <a:xfrm>
            <a:off x="338893" y="2114616"/>
            <a:ext cx="11514214" cy="2628767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3307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C887D-9E1B-6B53-4785-2337093AC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483A1830-648A-CD72-E6EA-D443326CAE9D}"/>
              </a:ext>
            </a:extLst>
          </p:cNvPr>
          <p:cNvSpPr/>
          <p:nvPr/>
        </p:nvSpPr>
        <p:spPr>
          <a:xfrm>
            <a:off x="8694891" y="520070"/>
            <a:ext cx="3115834" cy="3115834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E4075AA-542F-E69A-7ADD-B78DFF7F3014}"/>
              </a:ext>
            </a:extLst>
          </p:cNvPr>
          <p:cNvSpPr txBox="1"/>
          <p:nvPr/>
        </p:nvSpPr>
        <p:spPr>
          <a:xfrm>
            <a:off x="8919620" y="923825"/>
            <a:ext cx="2581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S-Bahn: Checking </a:t>
            </a:r>
            <a:r>
              <a:rPr lang="de-DE" dirty="0" err="1">
                <a:solidFill>
                  <a:schemeClr val="bg1"/>
                </a:solidFill>
              </a:rPr>
              <a:t>again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hvv</a:t>
            </a:r>
            <a:r>
              <a:rPr lang="de-DE" dirty="0">
                <a:solidFill>
                  <a:schemeClr val="bg1"/>
                </a:solidFill>
              </a:rPr>
              <a:t> App: </a:t>
            </a:r>
            <a:r>
              <a:rPr lang="de-DE" dirty="0" err="1">
                <a:solidFill>
                  <a:schemeClr val="bg1"/>
                </a:solidFill>
              </a:rPr>
              <a:t>bus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now</a:t>
            </a:r>
            <a:r>
              <a:rPr lang="de-DE" dirty="0">
                <a:solidFill>
                  <a:schemeClr val="bg1"/>
                </a:solidFill>
              </a:rPr>
              <a:t> AGAIN </a:t>
            </a:r>
            <a:r>
              <a:rPr lang="de-DE" dirty="0" err="1">
                <a:solidFill>
                  <a:schemeClr val="bg1"/>
                </a:solidFill>
              </a:rPr>
              <a:t>supposed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on time</a:t>
            </a:r>
          </a:p>
          <a:p>
            <a:pPr marL="285750" indent="-285750" algn="ctr">
              <a:buFont typeface="Wingdings" pitchFamily="2" charset="2"/>
              <a:buChar char="à"/>
            </a:pPr>
            <a:r>
              <a:rPr lang="de-DE" dirty="0">
                <a:solidFill>
                  <a:schemeClr val="bg1"/>
                </a:solidFill>
              </a:rPr>
              <a:t>Running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busstation</a:t>
            </a:r>
            <a:r>
              <a:rPr lang="de-DE" dirty="0">
                <a:solidFill>
                  <a:schemeClr val="bg1"/>
                </a:solidFill>
              </a:rPr>
              <a:t>, but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announced</a:t>
            </a:r>
            <a:r>
              <a:rPr lang="de-DE" dirty="0">
                <a:solidFill>
                  <a:schemeClr val="bg1"/>
                </a:solidFill>
              </a:rPr>
              <a:t> FIRST...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31A8BDC-70DD-4E03-A223-0E931BA29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469" y="1986412"/>
            <a:ext cx="6889265" cy="68892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AD0A41C-B8BE-2A5C-B9F6-68C4132E7705}"/>
              </a:ext>
            </a:extLst>
          </p:cNvPr>
          <p:cNvSpPr txBox="1"/>
          <p:nvPr/>
        </p:nvSpPr>
        <p:spPr>
          <a:xfrm>
            <a:off x="711200" y="457200"/>
            <a:ext cx="802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Example</a:t>
            </a:r>
            <a:r>
              <a:rPr lang="de-DE" sz="3200" b="1" dirty="0">
                <a:solidFill>
                  <a:schemeClr val="bg1"/>
                </a:solidFill>
              </a:rPr>
              <a:t>: </a:t>
            </a:r>
            <a:r>
              <a:rPr lang="de-DE" sz="3200" b="1" dirty="0" err="1">
                <a:solidFill>
                  <a:schemeClr val="bg1"/>
                </a:solidFill>
              </a:rPr>
              <a:t>Traveling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to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the</a:t>
            </a:r>
            <a:r>
              <a:rPr lang="de-DE" sz="3200" b="1" dirty="0">
                <a:solidFill>
                  <a:schemeClr val="bg1"/>
                </a:solidFill>
              </a:rPr>
              <a:t> Hackathon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50C615-E36F-8772-7B0A-8FC95D14A07D}"/>
              </a:ext>
            </a:extLst>
          </p:cNvPr>
          <p:cNvSpPr/>
          <p:nvPr/>
        </p:nvSpPr>
        <p:spPr>
          <a:xfrm>
            <a:off x="711200" y="1542862"/>
            <a:ext cx="2683004" cy="2683004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877C60-B77D-F3EE-31B2-E7DD1EBE9747}"/>
              </a:ext>
            </a:extLst>
          </p:cNvPr>
          <p:cNvSpPr txBox="1"/>
          <p:nvPr/>
        </p:nvSpPr>
        <p:spPr>
          <a:xfrm>
            <a:off x="867771" y="2077987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Where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Betahaus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?</a:t>
            </a:r>
          </a:p>
          <a:p>
            <a:pPr algn="ctr"/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800" dirty="0">
                <a:solidFill>
                  <a:schemeClr val="bg1"/>
                </a:solidFill>
              </a:rPr>
              <a:t>Checking </a:t>
            </a:r>
            <a:r>
              <a:rPr lang="de-DE" sz="1800" b="1" dirty="0">
                <a:solidFill>
                  <a:schemeClr val="bg1"/>
                </a:solidFill>
              </a:rPr>
              <a:t>Google Maps</a:t>
            </a:r>
            <a:r>
              <a:rPr lang="de-DE" sz="1800" dirty="0">
                <a:solidFill>
                  <a:schemeClr val="bg1"/>
                </a:solidFill>
              </a:rPr>
              <a:t>: 2 min </a:t>
            </a:r>
            <a:r>
              <a:rPr lang="de-DE" sz="1800" dirty="0" err="1">
                <a:solidFill>
                  <a:schemeClr val="bg1"/>
                </a:solidFill>
              </a:rPr>
              <a:t>from</a:t>
            </a:r>
            <a:r>
              <a:rPr lang="de-DE" sz="1800" dirty="0">
                <a:solidFill>
                  <a:schemeClr val="bg1"/>
                </a:solidFill>
              </a:rPr>
              <a:t> Altona Bahnhof Bahnstation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Altona Busstation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1C1D14-87DF-8414-3F46-7D5F265603DC}"/>
              </a:ext>
            </a:extLst>
          </p:cNvPr>
          <p:cNvSpPr/>
          <p:nvPr/>
        </p:nvSpPr>
        <p:spPr>
          <a:xfrm>
            <a:off x="4665597" y="1612623"/>
            <a:ext cx="2683003" cy="2683003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15A300F-F113-0E21-209C-5E1D33A312AA}"/>
              </a:ext>
            </a:extLst>
          </p:cNvPr>
          <p:cNvSpPr txBox="1"/>
          <p:nvPr/>
        </p:nvSpPr>
        <p:spPr>
          <a:xfrm>
            <a:off x="5043487" y="2069049"/>
            <a:ext cx="192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Checking </a:t>
            </a:r>
            <a:r>
              <a:rPr lang="de-DE" sz="1800" dirty="0" err="1">
                <a:solidFill>
                  <a:schemeClr val="bg1"/>
                </a:solidFill>
              </a:rPr>
              <a:t>again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b="1" dirty="0" err="1">
                <a:solidFill>
                  <a:schemeClr val="bg1"/>
                </a:solidFill>
              </a:rPr>
              <a:t>H</a:t>
            </a:r>
            <a:r>
              <a:rPr lang="de-DE" sz="1800" b="1" dirty="0" err="1">
                <a:solidFill>
                  <a:schemeClr val="bg1"/>
                </a:solidFill>
              </a:rPr>
              <a:t>vv</a:t>
            </a:r>
            <a:r>
              <a:rPr lang="de-DE" sz="1800" b="1" dirty="0">
                <a:solidFill>
                  <a:schemeClr val="bg1"/>
                </a:solidFill>
              </a:rPr>
              <a:t> </a:t>
            </a:r>
            <a:r>
              <a:rPr lang="de-DE" sz="1800" b="1" dirty="0" err="1">
                <a:solidFill>
                  <a:schemeClr val="bg1"/>
                </a:solidFill>
              </a:rPr>
              <a:t>app</a:t>
            </a:r>
            <a:r>
              <a:rPr lang="de-DE" sz="1800" b="1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800" dirty="0">
                <a:solidFill>
                  <a:schemeClr val="bg1"/>
                </a:solidFill>
              </a:rPr>
              <a:t>2 min </a:t>
            </a:r>
            <a:r>
              <a:rPr lang="de-DE" sz="1800" dirty="0" err="1">
                <a:solidFill>
                  <a:schemeClr val="bg1"/>
                </a:solidFill>
              </a:rPr>
              <a:t>bus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delay</a:t>
            </a:r>
            <a:r>
              <a:rPr lang="de-DE" sz="1800" dirty="0">
                <a:solidFill>
                  <a:schemeClr val="bg1"/>
                </a:solidFill>
              </a:rPr>
              <a:t>, </a:t>
            </a:r>
            <a:r>
              <a:rPr lang="de-DE" sz="1800" dirty="0" err="1">
                <a:solidFill>
                  <a:schemeClr val="bg1"/>
                </a:solidFill>
              </a:rPr>
              <a:t>therefore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one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stop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by</a:t>
            </a:r>
            <a:r>
              <a:rPr lang="de-DE" sz="1800" dirty="0">
                <a:solidFill>
                  <a:schemeClr val="bg1"/>
                </a:solidFill>
              </a:rPr>
              <a:t> S-Bahn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Altona Bahnhof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D246EE-33F4-BCB6-C948-F3DABAD67138}"/>
              </a:ext>
            </a:extLst>
          </p:cNvPr>
          <p:cNvSpPr/>
          <p:nvPr/>
        </p:nvSpPr>
        <p:spPr>
          <a:xfrm>
            <a:off x="6928605" y="3951801"/>
            <a:ext cx="2587823" cy="2587823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A3F48F-74AF-8F5E-CFEB-8F9BA30F1E58}"/>
              </a:ext>
            </a:extLst>
          </p:cNvPr>
          <p:cNvSpPr txBox="1"/>
          <p:nvPr/>
        </p:nvSpPr>
        <p:spPr>
          <a:xfrm>
            <a:off x="7258905" y="4414253"/>
            <a:ext cx="192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Going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through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end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station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knowing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stairs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787624-F9A8-8486-762A-D8BA54D49BA2}"/>
              </a:ext>
            </a:extLst>
          </p:cNvPr>
          <p:cNvSpPr/>
          <p:nvPr/>
        </p:nvSpPr>
        <p:spPr>
          <a:xfrm>
            <a:off x="2757487" y="4354570"/>
            <a:ext cx="2286000" cy="2286000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BAFFA2-65CD-2BE9-FD42-D5FA25D99E42}"/>
              </a:ext>
            </a:extLst>
          </p:cNvPr>
          <p:cNvSpPr txBox="1"/>
          <p:nvPr/>
        </p:nvSpPr>
        <p:spPr>
          <a:xfrm>
            <a:off x="2936874" y="4864882"/>
            <a:ext cx="1927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Walking time = 10 min.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Altona </a:t>
            </a:r>
            <a:r>
              <a:rPr lang="de-DE" sz="1800" dirty="0" err="1">
                <a:solidFill>
                  <a:schemeClr val="bg1"/>
                </a:solidFill>
              </a:rPr>
              <a:t>station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with</a:t>
            </a:r>
            <a:r>
              <a:rPr lang="de-DE" sz="1800" dirty="0">
                <a:solidFill>
                  <a:schemeClr val="bg1"/>
                </a:solidFill>
              </a:rPr>
              <a:t> a ‘fast </a:t>
            </a:r>
            <a:r>
              <a:rPr lang="de-DE" sz="1800" dirty="0" err="1">
                <a:solidFill>
                  <a:schemeClr val="bg1"/>
                </a:solidFill>
              </a:rPr>
              <a:t>walk</a:t>
            </a:r>
            <a:r>
              <a:rPr lang="de-DE" sz="1800" dirty="0">
                <a:solidFill>
                  <a:schemeClr val="bg1"/>
                </a:solidFill>
              </a:rPr>
              <a:t>‘, but heavy </a:t>
            </a:r>
            <a:r>
              <a:rPr lang="de-DE" sz="1800" dirty="0" err="1">
                <a:solidFill>
                  <a:schemeClr val="bg1"/>
                </a:solidFill>
              </a:rPr>
              <a:t>bag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62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C7671A2-A36C-F159-E44C-C314CE8CF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4110" y="-237797"/>
            <a:ext cx="7333593" cy="73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95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1D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447E9D-E1C9-CB97-39B1-98D5B1A90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B76FDC60-8F9C-0140-DA25-90FD8D78C057}"/>
              </a:ext>
            </a:extLst>
          </p:cNvPr>
          <p:cNvSpPr/>
          <p:nvPr/>
        </p:nvSpPr>
        <p:spPr>
          <a:xfrm>
            <a:off x="2086476" y="255480"/>
            <a:ext cx="8019048" cy="6347039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2316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129217-D6C7-DAD5-8D31-60E04B4ED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29" y="0"/>
            <a:ext cx="693057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182A20B-C19B-EE7E-84E9-8374403B46CC}"/>
              </a:ext>
            </a:extLst>
          </p:cNvPr>
          <p:cNvSpPr/>
          <p:nvPr/>
        </p:nvSpPr>
        <p:spPr>
          <a:xfrm>
            <a:off x="-1849280" y="-1299930"/>
            <a:ext cx="9469279" cy="9469279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F549D49-DA32-CA27-CAB6-281237608DF2}"/>
              </a:ext>
            </a:extLst>
          </p:cNvPr>
          <p:cNvSpPr txBox="1"/>
          <p:nvPr/>
        </p:nvSpPr>
        <p:spPr>
          <a:xfrm>
            <a:off x="701271" y="363915"/>
            <a:ext cx="629861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Problem:</a:t>
            </a:r>
          </a:p>
          <a:p>
            <a:endParaRPr lang="de-DE" sz="2600" b="1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dirty="0" err="1">
                <a:solidFill>
                  <a:schemeClr val="bg1"/>
                </a:solidFill>
              </a:rPr>
              <a:t>Currently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de-DE" sz="2400" b="1" dirty="0">
                <a:solidFill>
                  <a:schemeClr val="bg1"/>
                </a:solidFill>
              </a:rPr>
              <a:t>different </a:t>
            </a:r>
            <a:r>
              <a:rPr lang="de-DE" sz="2400" b="1" dirty="0" err="1">
                <a:solidFill>
                  <a:schemeClr val="bg1"/>
                </a:solidFill>
              </a:rPr>
              <a:t>arrival</a:t>
            </a:r>
            <a:r>
              <a:rPr lang="de-DE" sz="2400" b="1" dirty="0">
                <a:solidFill>
                  <a:schemeClr val="bg1"/>
                </a:solidFill>
              </a:rPr>
              <a:t> and </a:t>
            </a:r>
            <a:r>
              <a:rPr lang="de-DE" sz="2400" b="1" dirty="0" err="1">
                <a:solidFill>
                  <a:schemeClr val="bg1"/>
                </a:solidFill>
              </a:rPr>
              <a:t>delay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times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buses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trains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displayed</a:t>
            </a:r>
            <a:r>
              <a:rPr lang="de-DE" sz="2400" dirty="0">
                <a:solidFill>
                  <a:schemeClr val="bg1"/>
                </a:solidFill>
              </a:rPr>
              <a:t> in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1" dirty="0">
                <a:solidFill>
                  <a:schemeClr val="bg1"/>
                </a:solidFill>
              </a:rPr>
              <a:t>individual </a:t>
            </a:r>
            <a:r>
              <a:rPr lang="de-DE" sz="2400" b="1" dirty="0" err="1">
                <a:solidFill>
                  <a:schemeClr val="bg1"/>
                </a:solidFill>
              </a:rPr>
              <a:t>apps</a:t>
            </a:r>
            <a:r>
              <a:rPr lang="de-DE" sz="2400" b="1" dirty="0">
                <a:solidFill>
                  <a:schemeClr val="bg1"/>
                </a:solidFill>
              </a:rPr>
              <a:t> (e.g. </a:t>
            </a:r>
            <a:r>
              <a:rPr lang="de-DE" sz="2400" b="1" dirty="0" err="1">
                <a:solidFill>
                  <a:schemeClr val="bg1"/>
                </a:solidFill>
              </a:rPr>
              <a:t>hvv</a:t>
            </a:r>
            <a:r>
              <a:rPr lang="de-DE" sz="2400" b="1" dirty="0">
                <a:solidFill>
                  <a:schemeClr val="bg1"/>
                </a:solidFill>
              </a:rPr>
              <a:t>, DB Navigator, Google Maps etc.)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same </a:t>
            </a:r>
            <a:r>
              <a:rPr lang="de-DE" sz="2400" dirty="0" err="1">
                <a:solidFill>
                  <a:schemeClr val="bg1"/>
                </a:solidFill>
              </a:rPr>
              <a:t>connection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</a:p>
          <a:p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dirty="0" err="1">
                <a:solidFill>
                  <a:schemeClr val="bg1"/>
                </a:solidFill>
              </a:rPr>
              <a:t>Passengers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confused</a:t>
            </a:r>
            <a:r>
              <a:rPr lang="de-DE" sz="2400" b="1" dirty="0">
                <a:solidFill>
                  <a:schemeClr val="bg1"/>
                </a:solidFill>
              </a:rPr>
              <a:t> and/</a:t>
            </a:r>
            <a:r>
              <a:rPr lang="de-DE" sz="2400" b="1" dirty="0" err="1">
                <a:solidFill>
                  <a:schemeClr val="bg1"/>
                </a:solidFill>
              </a:rPr>
              <a:t>or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annoyed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because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connections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missed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dirty="0">
                <a:solidFill>
                  <a:schemeClr val="bg1"/>
                </a:solidFill>
              </a:rPr>
              <a:t>Public </a:t>
            </a:r>
            <a:r>
              <a:rPr lang="de-DE" sz="2400" dirty="0" err="1">
                <a:solidFill>
                  <a:schemeClr val="bg1"/>
                </a:solidFill>
              </a:rPr>
              <a:t>transportation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1" dirty="0">
                <a:solidFill>
                  <a:schemeClr val="bg1"/>
                </a:solidFill>
              </a:rPr>
              <a:t>not </a:t>
            </a:r>
            <a:r>
              <a:rPr lang="de-DE" sz="2400" b="1" dirty="0" err="1">
                <a:solidFill>
                  <a:schemeClr val="bg1"/>
                </a:solidFill>
              </a:rPr>
              <a:t>perceived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reliable</a:t>
            </a:r>
          </a:p>
          <a:p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b="1" dirty="0" err="1">
                <a:solidFill>
                  <a:schemeClr val="bg1"/>
                </a:solidFill>
              </a:rPr>
              <a:t>Which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app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is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correct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about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delay</a:t>
            </a:r>
            <a:r>
              <a:rPr lang="de-DE" sz="2400" dirty="0">
                <a:solidFill>
                  <a:schemeClr val="bg1"/>
                </a:solidFill>
              </a:rPr>
              <a:t> time?</a:t>
            </a:r>
          </a:p>
          <a:p>
            <a:endParaRPr lang="de-DE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52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E9E08-0635-4179-D7F4-4EDCB91AA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6967E79C-B159-86BB-C164-650C5D9B7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35" y="1446774"/>
            <a:ext cx="1800000" cy="3895384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1D58C92F-45E1-F41C-0902-1492B3E5A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616" y="1446774"/>
            <a:ext cx="1808767" cy="3914357"/>
          </a:xfrm>
          <a:prstGeom prst="rect">
            <a:avLst/>
          </a:prstGeom>
        </p:spPr>
      </p:pic>
      <p:pic>
        <p:nvPicPr>
          <p:cNvPr id="15" name="Picture 14" descr="A digital sign with a number of information&#10;&#10;Description automatically generated with medium confidence">
            <a:extLst>
              <a:ext uri="{FF2B5EF4-FFF2-40B4-BE49-F238E27FC236}">
                <a16:creationId xmlns:a16="http://schemas.microsoft.com/office/drawing/2014/main" id="{D85BB450-8DCE-3426-4704-726E9E2EF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730" y="2191441"/>
            <a:ext cx="3578963" cy="238887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A0A565C-EA1A-EACF-4E88-A159927371B7}"/>
              </a:ext>
            </a:extLst>
          </p:cNvPr>
          <p:cNvCxnSpPr/>
          <p:nvPr/>
        </p:nvCxnSpPr>
        <p:spPr>
          <a:xfrm>
            <a:off x="3793402" y="2013387"/>
            <a:ext cx="0" cy="2685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18FB90-BC71-41DA-12A6-47F06802CB6E}"/>
              </a:ext>
            </a:extLst>
          </p:cNvPr>
          <p:cNvCxnSpPr/>
          <p:nvPr/>
        </p:nvCxnSpPr>
        <p:spPr>
          <a:xfrm>
            <a:off x="6984119" y="2013387"/>
            <a:ext cx="0" cy="26853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Neue visuelle Identität für Hamburger Verkehrsverbund (HVV ...">
            <a:extLst>
              <a:ext uri="{FF2B5EF4-FFF2-40B4-BE49-F238E27FC236}">
                <a16:creationId xmlns:a16="http://schemas.microsoft.com/office/drawing/2014/main" id="{DD9FF63D-A37E-E3C8-B825-80E836C4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779" y="470975"/>
            <a:ext cx="1377979" cy="9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-logo – Verein Historische S-Bahn Hamburg e.V.">
            <a:extLst>
              <a:ext uri="{FF2B5EF4-FFF2-40B4-BE49-F238E27FC236}">
                <a16:creationId xmlns:a16="http://schemas.microsoft.com/office/drawing/2014/main" id="{0185072F-C4B2-938C-1954-7EF5F283B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198" y="635935"/>
            <a:ext cx="594028" cy="59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6179DE3-3E7E-3AAF-0471-D3BB25201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36" y="635935"/>
            <a:ext cx="594028" cy="41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FAFDE3C-7F6F-74DB-DCD1-3461184A9237}"/>
              </a:ext>
            </a:extLst>
          </p:cNvPr>
          <p:cNvSpPr/>
          <p:nvPr/>
        </p:nvSpPr>
        <p:spPr>
          <a:xfrm rot="5400000">
            <a:off x="3427647" y="2450558"/>
            <a:ext cx="4033941" cy="1898324"/>
          </a:xfrm>
          <a:prstGeom prst="roundRect">
            <a:avLst/>
          </a:prstGeom>
          <a:noFill/>
          <a:ln w="130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7ACCD0AC-296A-A6F6-54FF-74EC2682B185}"/>
              </a:ext>
            </a:extLst>
          </p:cNvPr>
          <p:cNvSpPr/>
          <p:nvPr/>
        </p:nvSpPr>
        <p:spPr>
          <a:xfrm rot="5400000">
            <a:off x="24711" y="2428412"/>
            <a:ext cx="4033943" cy="1937148"/>
          </a:xfrm>
          <a:prstGeom prst="roundRect">
            <a:avLst/>
          </a:prstGeom>
          <a:noFill/>
          <a:ln w="130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A9957288-8050-1A3B-BABD-240A9E0D435B}"/>
              </a:ext>
            </a:extLst>
          </p:cNvPr>
          <p:cNvSpPr/>
          <p:nvPr/>
        </p:nvSpPr>
        <p:spPr>
          <a:xfrm>
            <a:off x="7647708" y="2133253"/>
            <a:ext cx="3707477" cy="2505248"/>
          </a:xfrm>
          <a:prstGeom prst="roundRect">
            <a:avLst/>
          </a:prstGeom>
          <a:noFill/>
          <a:ln w="1809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30216E-B6E1-A5F1-6C99-6C266AEE821A}"/>
              </a:ext>
            </a:extLst>
          </p:cNvPr>
          <p:cNvSpPr txBox="1">
            <a:spLocks/>
          </p:cNvSpPr>
          <p:nvPr/>
        </p:nvSpPr>
        <p:spPr>
          <a:xfrm>
            <a:off x="1232452" y="5621160"/>
            <a:ext cx="1364974" cy="57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9:32</a:t>
            </a: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0 </a:t>
            </a:r>
            <a:r>
              <a:rPr lang="de-DE" b="1" dirty="0" err="1">
                <a:solidFill>
                  <a:schemeClr val="bg1"/>
                </a:solidFill>
              </a:rPr>
              <a:t>mins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1A2A4F16-8511-E162-4978-0EF95977B1E0}"/>
              </a:ext>
            </a:extLst>
          </p:cNvPr>
          <p:cNvSpPr txBox="1">
            <a:spLocks/>
          </p:cNvSpPr>
          <p:nvPr/>
        </p:nvSpPr>
        <p:spPr>
          <a:xfrm>
            <a:off x="4544616" y="5621160"/>
            <a:ext cx="1364974" cy="57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9:36</a:t>
            </a: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+4 </a:t>
            </a:r>
            <a:r>
              <a:rPr lang="de-DE" b="1" dirty="0" err="1">
                <a:solidFill>
                  <a:schemeClr val="bg1"/>
                </a:solidFill>
              </a:rPr>
              <a:t>mins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A0DFC515-5A47-2FC0-B562-7E55A55E21C1}"/>
              </a:ext>
            </a:extLst>
          </p:cNvPr>
          <p:cNvSpPr txBox="1">
            <a:spLocks/>
          </p:cNvSpPr>
          <p:nvPr/>
        </p:nvSpPr>
        <p:spPr>
          <a:xfrm>
            <a:off x="8517711" y="5621160"/>
            <a:ext cx="1364974" cy="570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9:28</a:t>
            </a:r>
          </a:p>
          <a:p>
            <a:pPr algn="ctr"/>
            <a:r>
              <a:rPr lang="de-DE" b="1" dirty="0">
                <a:solidFill>
                  <a:schemeClr val="bg1"/>
                </a:solidFill>
              </a:rPr>
              <a:t>-4 </a:t>
            </a:r>
            <a:r>
              <a:rPr lang="de-DE" b="1" dirty="0" err="1">
                <a:solidFill>
                  <a:schemeClr val="bg1"/>
                </a:solidFill>
              </a:rPr>
              <a:t>mins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21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8466A6-6F29-D5DF-2F16-0C891E7A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bgerundetes Rechteck 12">
            <a:extLst>
              <a:ext uri="{FF2B5EF4-FFF2-40B4-BE49-F238E27FC236}">
                <a16:creationId xmlns:a16="http://schemas.microsoft.com/office/drawing/2014/main" id="{46A0514F-2BF1-C9B4-83E7-DE7CB7130040}"/>
              </a:ext>
            </a:extLst>
          </p:cNvPr>
          <p:cNvSpPr/>
          <p:nvPr/>
        </p:nvSpPr>
        <p:spPr>
          <a:xfrm rot="20528278">
            <a:off x="-131543" y="2335093"/>
            <a:ext cx="4683115" cy="3062575"/>
          </a:xfrm>
          <a:prstGeom prst="roundRect">
            <a:avLst/>
          </a:prstGeom>
          <a:blipFill>
            <a:blip r:embed="rId3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Abgerundetes Rechteck 13">
            <a:extLst>
              <a:ext uri="{FF2B5EF4-FFF2-40B4-BE49-F238E27FC236}">
                <a16:creationId xmlns:a16="http://schemas.microsoft.com/office/drawing/2014/main" id="{4A5E6D7C-D3F8-11D4-0953-93A403E231E9}"/>
              </a:ext>
            </a:extLst>
          </p:cNvPr>
          <p:cNvSpPr/>
          <p:nvPr/>
        </p:nvSpPr>
        <p:spPr>
          <a:xfrm rot="6458026">
            <a:off x="7486681" y="651476"/>
            <a:ext cx="4727350" cy="3411522"/>
          </a:xfrm>
          <a:prstGeom prst="roundRect">
            <a:avLst/>
          </a:prstGeom>
          <a:blipFill>
            <a:blip r:embed="rId4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15">
            <a:extLst>
              <a:ext uri="{FF2B5EF4-FFF2-40B4-BE49-F238E27FC236}">
                <a16:creationId xmlns:a16="http://schemas.microsoft.com/office/drawing/2014/main" id="{095140D9-3309-143B-DEC0-B87801BBFB34}"/>
              </a:ext>
            </a:extLst>
          </p:cNvPr>
          <p:cNvSpPr/>
          <p:nvPr/>
        </p:nvSpPr>
        <p:spPr>
          <a:xfrm rot="795275">
            <a:off x="7468629" y="3885158"/>
            <a:ext cx="5253898" cy="3062575"/>
          </a:xfrm>
          <a:prstGeom prst="roundRect">
            <a:avLst/>
          </a:prstGeom>
          <a:blipFill>
            <a:blip r:embed="rId5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D3158BD2-CC59-AD86-3E5A-81035EB1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JOURNEY</a:t>
            </a:r>
          </a:p>
        </p:txBody>
      </p:sp>
      <p:sp>
        <p:nvSpPr>
          <p:cNvPr id="14" name="Abgerundetes Rechteck 14">
            <a:extLst>
              <a:ext uri="{FF2B5EF4-FFF2-40B4-BE49-F238E27FC236}">
                <a16:creationId xmlns:a16="http://schemas.microsoft.com/office/drawing/2014/main" id="{AF004F41-949A-7A98-0531-2A11FD6D2335}"/>
              </a:ext>
            </a:extLst>
          </p:cNvPr>
          <p:cNvSpPr/>
          <p:nvPr/>
        </p:nvSpPr>
        <p:spPr>
          <a:xfrm rot="5223738">
            <a:off x="3284627" y="1600283"/>
            <a:ext cx="5273664" cy="3897781"/>
          </a:xfrm>
          <a:prstGeom prst="roundRect">
            <a:avLst/>
          </a:prstGeom>
          <a:blipFill>
            <a:blip r:embed="rId6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223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FHH Dokument" ma:contentTypeID="0x010100A8D791881CFB304488300EE5EAA5CFA4008AC87D0FB3BFB24FAB277F9788A7C54D" ma:contentTypeVersion="10" ma:contentTypeDescription="'FHH Dokument' ist ein Informationstyp für sämtliche Dokumente in Veröffentlichungsbereichen der Freien- und Hansestadt Hamburg." ma:contentTypeScope="" ma:versionID="69b377bd437dfebaeecc3935e6a501d1">
  <xsd:schema xmlns:xsd="http://www.w3.org/2001/XMLSchema" xmlns:xs="http://www.w3.org/2001/XMLSchema" xmlns:p="http://schemas.microsoft.com/office/2006/metadata/properties" xmlns:ns2="8e159fe1-4886-4d4a-a30b-ec9b3470b02d" targetNamespace="http://schemas.microsoft.com/office/2006/metadata/properties" ma:root="true" ma:fieldsID="34beff1d9ddfae520ba12d132e352a36" ns2:_="">
    <xsd:import namespace="8e159fe1-4886-4d4a-a30b-ec9b3470b02d"/>
    <xsd:element name="properties">
      <xsd:complexType>
        <xsd:sequence>
          <xsd:element name="documentManagement">
            <xsd:complexType>
              <xsd:all>
                <xsd:element ref="ns2:ff85a8e682f44418815aeb3d8619e42c" minOccurs="0"/>
                <xsd:element ref="ns2:TaxCatchAll" minOccurs="0"/>
                <xsd:element ref="ns2:TaxCatchAllLabel" minOccurs="0"/>
                <xsd:element ref="ns2:c4cc27375d08476cb46546adc7006bf1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159fe1-4886-4d4a-a30b-ec9b3470b02d" elementFormDefault="qualified">
    <xsd:import namespace="http://schemas.microsoft.com/office/2006/documentManagement/types"/>
    <xsd:import namespace="http://schemas.microsoft.com/office/infopath/2007/PartnerControls"/>
    <xsd:element name="ff85a8e682f44418815aeb3d8619e42c" ma:index="8" nillable="true" ma:taxonomy="true" ma:internalName="ff85a8e682f44418815aeb3d8619e42c" ma:taxonomyFieldName="FHHPortalName" ma:displayName="Portal" ma:default="0;#Landesbetrieb Straßen, Brücken und Gewässer|a9899451-9584-4a44-bb21-d83c08ccc4b9" ma:fieldId="{ff85a8e6-82f4-4418-815a-eb3d8619e42c}" ma:sspId="1d89c188-3c26-4d09-8fc5-4ef49483af67" ma:termSetId="e9c9f922-f847-46ce-a657-0db0696a02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9fb4a55d-5648-4e00-b5ff-8f7ed90850d9}" ma:internalName="TaxCatchAll" ma:showField="CatchAllData" ma:web="8e159fe1-4886-4d4a-a30b-ec9b3470b0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9fb4a55d-5648-4e00-b5ff-8f7ed90850d9}" ma:internalName="TaxCatchAllLabel" ma:readOnly="true" ma:showField="CatchAllDataLabel" ma:web="8e159fe1-4886-4d4a-a30b-ec9b3470b0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4cc27375d08476cb46546adc7006bf1" ma:index="12" nillable="true" ma:taxonomy="true" ma:internalName="c4cc27375d08476cb46546adc7006bf1" ma:taxonomyFieldName="FHHRubrics" ma:displayName="Rubriken" ma:default="" ma:fieldId="{c4cc2737-5d08-476c-b465-46adc7006bf1}" ma:taxonomyMulti="true" ma:sspId="1d89c188-3c26-4d09-8fc5-4ef49483af67" ma:termSetId="b6f89717-f233-4d69-973d-a7f0503a0ee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f85a8e682f44418815aeb3d8619e42c xmlns="8e159fe1-4886-4d4a-a30b-ec9b3470b02d">
      <Terms xmlns="http://schemas.microsoft.com/office/infopath/2007/PartnerControls">
        <TermInfo xmlns="http://schemas.microsoft.com/office/infopath/2007/PartnerControls">
          <TermName xmlns="http://schemas.microsoft.com/office/infopath/2007/PartnerControls">Landesbetrieb Straßen, Brücken und Gewässer</TermName>
          <TermId xmlns="http://schemas.microsoft.com/office/infopath/2007/PartnerControls">a9899451-9584-4a44-bb21-d83c08ccc4b9</TermId>
        </TermInfo>
      </Terms>
    </ff85a8e682f44418815aeb3d8619e42c>
    <TaxCatchAll xmlns="8e159fe1-4886-4d4a-a30b-ec9b3470b02d">
      <Value>1</Value>
    </TaxCatchAll>
    <c4cc27375d08476cb46546adc7006bf1 xmlns="8e159fe1-4886-4d4a-a30b-ec9b3470b02d">
      <Terms xmlns="http://schemas.microsoft.com/office/infopath/2007/PartnerControls"/>
    </c4cc27375d08476cb46546adc7006bf1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65A5AA-B72D-45E1-941A-4BF6D48E1D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159fe1-4886-4d4a-a30b-ec9b3470b0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746017-CC96-40FB-BEB1-F322D9663FB0}">
  <ds:schemaRefs>
    <ds:schemaRef ds:uri="http://schemas.microsoft.com/office/2006/metadata/properties"/>
    <ds:schemaRef ds:uri="http://schemas.microsoft.com/office/infopath/2007/PartnerControls"/>
    <ds:schemaRef ds:uri="8e159fe1-4886-4d4a-a30b-ec9b3470b02d"/>
  </ds:schemaRefs>
</ds:datastoreItem>
</file>

<file path=customXml/itemProps3.xml><?xml version="1.0" encoding="utf-8"?>
<ds:datastoreItem xmlns:ds="http://schemas.openxmlformats.org/officeDocument/2006/customXml" ds:itemID="{616C4F52-880C-4869-9BA2-B60A3D5DB6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1147</Words>
  <Application>Microsoft Macintosh PowerPoint</Application>
  <PresentationFormat>Widescreen</PresentationFormat>
  <Paragraphs>171</Paragraphs>
  <Slides>24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Wingdings</vt:lpstr>
      <vt:lpstr>Office</vt:lpstr>
      <vt:lpstr>Team DigiLab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JOURNEY</vt:lpstr>
      <vt:lpstr>PowerPoint Presentation</vt:lpstr>
      <vt:lpstr>BEHIND THE SCENE (DATA FLOW)</vt:lpstr>
      <vt:lpstr>PROTOTYPE 1  “REALTIME QUALITY MONITORING ALERT SYSTEM”</vt:lpstr>
      <vt:lpstr>PROTOTYPE 1  “REALTIME QUALITY MONITORING ALERT SYSTEM”</vt:lpstr>
      <vt:lpstr>Our Journey &amp; Workflow </vt:lpstr>
      <vt:lpstr>PowerPoint Presentation</vt:lpstr>
      <vt:lpstr>PowerPoint Presentation</vt:lpstr>
      <vt:lpstr>PowerPoint Presentation</vt:lpstr>
      <vt:lpstr>Our Approach</vt:lpstr>
      <vt:lpstr>Our Approach</vt:lpstr>
      <vt:lpstr>Potential features for future development</vt:lpstr>
      <vt:lpstr>Potential features for future development</vt:lpstr>
      <vt:lpstr>Learnings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DigiLab</dc:title>
  <dc:creator>Oblonczek, Sonia</dc:creator>
  <cp:lastModifiedBy>Syed, Nizam Uddin</cp:lastModifiedBy>
  <cp:revision>21</cp:revision>
  <dcterms:created xsi:type="dcterms:W3CDTF">2024-10-14T19:56:17Z</dcterms:created>
  <dcterms:modified xsi:type="dcterms:W3CDTF">2024-11-07T09:22:48Z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0x010100A8D791881CFB304488300EE5EAA5CFA4008AC87D0FB3BFB24FAB277F9788A7C54D</vt:lpwstr>
  </property>
  <property fmtid="{D5CDD505-2E9C-101B-9397-08002B2CF9AE}" pid="3" name="FHHPortalName">
    <vt:lpwstr>1;#Landesbetrieb Straßen, Brücken und Gewässer|a9899451-9584-4a44-bb21-d83c08ccc4b9</vt:lpwstr>
  </property>
  <property fmtid="{D5CDD505-2E9C-101B-9397-08002B2CF9AE}" pid="4" name="FHHRubrics">
    <vt:lpwstr/>
  </property>
</Properties>
</file>